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53" r:id="rId2"/>
  </p:sldMasterIdLst>
  <p:notesMasterIdLst>
    <p:notesMasterId r:id="rId5"/>
  </p:notesMasterIdLst>
  <p:handoutMasterIdLst>
    <p:handoutMasterId r:id="rId6"/>
  </p:handoutMasterIdLst>
  <p:sldIdLst>
    <p:sldId id="257" r:id="rId3"/>
    <p:sldId id="256"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F379E376-576D-284C-B9C6-FF98E264ECA1}">
          <p14:sldIdLst>
            <p14:sldId id="257"/>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4"/>
    <p:restoredTop sz="94648"/>
  </p:normalViewPr>
  <p:slideViewPr>
    <p:cSldViewPr snapToGrid="0" snapToObjects="1">
      <p:cViewPr varScale="1">
        <p:scale>
          <a:sx n="109" d="100"/>
          <a:sy n="109" d="100"/>
        </p:scale>
        <p:origin x="8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1443B8-CDCA-4AEA-BC61-A676B4753185}" type="datetimeFigureOut">
              <a:rPr lang="en-GB" smtClean="0"/>
              <a:t>24/03/2020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F236CD-565D-4400-9348-877970ED6D69}" type="slidenum">
              <a:rPr lang="en-GB" smtClean="0"/>
              <a:t>‹#›</a:t>
            </a:fld>
            <a:endParaRPr lang="en-GB"/>
          </a:p>
        </p:txBody>
      </p:sp>
    </p:spTree>
    <p:extLst>
      <p:ext uri="{BB962C8B-B14F-4D97-AF65-F5344CB8AC3E}">
        <p14:creationId xmlns:p14="http://schemas.microsoft.com/office/powerpoint/2010/main" val="2163800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4683A-07DC-4571-B6C5-98E7541D5E0D}" type="datetimeFigureOut">
              <a:rPr lang="en-GB" smtClean="0"/>
              <a:t>24/03/2020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1E7D4-A7C9-40AD-AEBA-6A6F88854B66}" type="slidenum">
              <a:rPr lang="en-GB" smtClean="0"/>
              <a:t>‹#›</a:t>
            </a:fld>
            <a:endParaRPr lang="en-GB"/>
          </a:p>
        </p:txBody>
      </p:sp>
    </p:spTree>
    <p:extLst>
      <p:ext uri="{BB962C8B-B14F-4D97-AF65-F5344CB8AC3E}">
        <p14:creationId xmlns:p14="http://schemas.microsoft.com/office/powerpoint/2010/main" val="205805471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1E7D4-A7C9-40AD-AEBA-6A6F88854B66}" type="slidenum">
              <a:rPr lang="en-GB" smtClean="0"/>
              <a:t>1</a:t>
            </a:fld>
            <a:endParaRPr lang="en-GB"/>
          </a:p>
        </p:txBody>
      </p:sp>
    </p:spTree>
    <p:extLst>
      <p:ext uri="{BB962C8B-B14F-4D97-AF65-F5344CB8AC3E}">
        <p14:creationId xmlns:p14="http://schemas.microsoft.com/office/powerpoint/2010/main" val="145138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1E7D4-A7C9-40AD-AEBA-6A6F88854B66}" type="slidenum">
              <a:rPr lang="en-GB" smtClean="0"/>
              <a:t>2</a:t>
            </a:fld>
            <a:endParaRPr lang="en-GB"/>
          </a:p>
        </p:txBody>
      </p:sp>
    </p:spTree>
    <p:extLst>
      <p:ext uri="{BB962C8B-B14F-4D97-AF65-F5344CB8AC3E}">
        <p14:creationId xmlns:p14="http://schemas.microsoft.com/office/powerpoint/2010/main" val="3824721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6002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9274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01040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0020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64276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18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
Второй уровень
Третий уровень
Четвертый уровень
Пятый уровень</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832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10721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3205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5127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2255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9341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
Второй уровень
Третий уровень
Четвертый уровень
Пятый уровень</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91527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8841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67766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01263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1716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3/24/20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959713582"/>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karasuu.kg/main/" TargetMode="External"/><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59ED02AC-C8A0-3E40-9E3D-AC6E22A9F3EE}"/>
              </a:ext>
            </a:extLst>
          </p:cNvPr>
          <p:cNvSpPr>
            <a:spLocks noGrp="1"/>
          </p:cNvSpPr>
          <p:nvPr>
            <p:ph type="title"/>
          </p:nvPr>
        </p:nvSpPr>
        <p:spPr>
          <a:xfrm>
            <a:off x="7280030" y="1640928"/>
            <a:ext cx="4500844" cy="1596177"/>
          </a:xfrm>
        </p:spPr>
        <p:txBody>
          <a:bodyPr>
            <a:normAutofit/>
          </a:bodyPr>
          <a:lstStyle/>
          <a:p>
            <a:pPr>
              <a:spcBef>
                <a:spcPts val="0"/>
              </a:spcBef>
            </a:pPr>
            <a:r>
              <a:rPr lang="ru-RU" sz="1800" b="1" cap="none" dirty="0">
                <a:solidFill>
                  <a:schemeClr val="accent1">
                    <a:lumMod val="75000"/>
                  </a:schemeClr>
                </a:solidFill>
              </a:rPr>
              <a:t>КАРА-СУУ</a:t>
            </a:r>
            <a:r>
              <a:rPr lang="ky-KG" sz="1800" b="1" cap="none" dirty="0">
                <a:solidFill>
                  <a:schemeClr val="accent1">
                    <a:lumMod val="75000"/>
                  </a:schemeClr>
                </a:solidFill>
              </a:rPr>
              <a:t> ШААРЫНЫН СУУ МЕНЕН КАМСЫЗДОО ЖАНА КАНАЛИЗАЦИЯ СИСТЕМАСЫН ЖАКШЫРТУУ ДОЛБООРУ </a:t>
            </a:r>
            <a:r>
              <a:rPr lang="ru-RU" sz="1800" b="1" cap="none" dirty="0">
                <a:solidFill>
                  <a:schemeClr val="accent1">
                    <a:lumMod val="75000"/>
                  </a:schemeClr>
                </a:solidFill>
              </a:rPr>
              <a:t>Ж</a:t>
            </a:r>
            <a:r>
              <a:rPr lang="ky-KG" sz="1800" b="1" cap="none" dirty="0">
                <a:solidFill>
                  <a:schemeClr val="accent1">
                    <a:lumMod val="75000"/>
                  </a:schemeClr>
                </a:solidFill>
              </a:rPr>
              <a:t>Ө</a:t>
            </a:r>
            <a:r>
              <a:rPr lang="ru-RU" sz="1800" b="1" cap="none" dirty="0">
                <a:solidFill>
                  <a:schemeClr val="accent1">
                    <a:lumMod val="75000"/>
                  </a:schemeClr>
                </a:solidFill>
              </a:rPr>
              <a:t>Н</a:t>
            </a:r>
            <a:r>
              <a:rPr lang="ky-KG" sz="1800" cap="none" dirty="0"/>
              <a:t>Ү</a:t>
            </a:r>
            <a:r>
              <a:rPr lang="ru-RU" sz="1800" b="1" cap="none" dirty="0">
                <a:solidFill>
                  <a:schemeClr val="accent1">
                    <a:lumMod val="75000"/>
                  </a:schemeClr>
                </a:solidFill>
              </a:rPr>
              <a:t>НД</a:t>
            </a:r>
            <a:r>
              <a:rPr lang="ky-KG" sz="1800" b="1" cap="none" dirty="0">
                <a:solidFill>
                  <a:schemeClr val="accent1">
                    <a:lumMod val="75000"/>
                  </a:schemeClr>
                </a:solidFill>
              </a:rPr>
              <a:t>Ө</a:t>
            </a:r>
            <a:r>
              <a:rPr lang="ru-RU" sz="1800" b="1" cap="none" dirty="0">
                <a:solidFill>
                  <a:schemeClr val="accent1">
                    <a:lumMod val="75000"/>
                  </a:schemeClr>
                </a:solidFill>
              </a:rPr>
              <a:t> МААЛЫМАТ</a:t>
            </a:r>
            <a:br>
              <a:rPr lang="ru-RU" sz="1800" cap="none" dirty="0">
                <a:solidFill>
                  <a:schemeClr val="accent1">
                    <a:lumMod val="75000"/>
                  </a:schemeClr>
                </a:solidFill>
              </a:rPr>
            </a:br>
            <a:r>
              <a:rPr lang="ru-RU" sz="1800" b="1" cap="none" dirty="0">
                <a:solidFill>
                  <a:schemeClr val="accent1">
                    <a:lumMod val="75000"/>
                  </a:schemeClr>
                </a:solidFill>
              </a:rPr>
              <a:t> </a:t>
            </a:r>
          </a:p>
        </p:txBody>
      </p:sp>
      <p:pic>
        <p:nvPicPr>
          <p:cNvPr id="12" name="Picture 2" descr="M:\Department ETI\4_Projects under Implementation\2160400_EBRD_Kara-Suu-СCDP_KGZ\5_Reports\Project reports\SPP and infor campaign plan\SPP - ПУЗС\растяжка Кара-Суу водок\WhatsApp Image 2019-02-06 at 17.25.58.jpeg">
            <a:extLst>
              <a:ext uri="{FF2B5EF4-FFF2-40B4-BE49-F238E27FC236}">
                <a16:creationId xmlns:a16="http://schemas.microsoft.com/office/drawing/2014/main" id="{3F81EF03-4241-F04E-AE8E-CEEA2E0486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7788" y="3942388"/>
            <a:ext cx="891329" cy="7029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43E3B709-70C3-0D4B-8703-5BF6E39A1C61}"/>
              </a:ext>
            </a:extLst>
          </p:cNvPr>
          <p:cNvPicPr/>
          <p:nvPr/>
        </p:nvPicPr>
        <p:blipFill rotWithShape="1">
          <a:blip r:embed="rId4"/>
          <a:srcRect l="16322" r="16931"/>
          <a:stretch/>
        </p:blipFill>
        <p:spPr bwMode="auto">
          <a:xfrm>
            <a:off x="7280030" y="5903526"/>
            <a:ext cx="1847005" cy="684406"/>
          </a:xfrm>
          <a:prstGeom prst="rect">
            <a:avLst/>
          </a:prstGeom>
          <a:noFill/>
          <a:ln w="9525">
            <a:noFill/>
            <a:miter lim="800000"/>
            <a:headEnd/>
            <a:tailEnd/>
          </a:ln>
        </p:spPr>
      </p:pic>
      <p:pic>
        <p:nvPicPr>
          <p:cNvPr id="14" name="Image 6">
            <a:extLst>
              <a:ext uri="{FF2B5EF4-FFF2-40B4-BE49-F238E27FC236}">
                <a16:creationId xmlns:a16="http://schemas.microsoft.com/office/drawing/2014/main" id="{44A2D337-A2C8-EC4E-B956-2E88A7BFDC74}"/>
              </a:ext>
            </a:extLst>
          </p:cNvPr>
          <p:cNvPicPr/>
          <p:nvPr/>
        </p:nvPicPr>
        <p:blipFill>
          <a:blip r:embed="rId5"/>
          <a:stretch>
            <a:fillRect/>
          </a:stretch>
        </p:blipFill>
        <p:spPr>
          <a:xfrm>
            <a:off x="9250956" y="5909575"/>
            <a:ext cx="1120391" cy="678357"/>
          </a:xfrm>
          <a:prstGeom prst="rect">
            <a:avLst/>
          </a:prstGeom>
        </p:spPr>
      </p:pic>
      <p:pic>
        <p:nvPicPr>
          <p:cNvPr id="15" name="Picture 30" descr="C:\Users\admin\Desktop\Baker_Tilly_1_.598bacdf8124f.jpg">
            <a:extLst>
              <a:ext uri="{FF2B5EF4-FFF2-40B4-BE49-F238E27FC236}">
                <a16:creationId xmlns:a16="http://schemas.microsoft.com/office/drawing/2014/main" id="{D4DFD6F6-9967-C647-A662-BB9D75771F2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5266" y="5921394"/>
            <a:ext cx="1016795" cy="666538"/>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a:extLst>
              <a:ext uri="{FF2B5EF4-FFF2-40B4-BE49-F238E27FC236}">
                <a16:creationId xmlns:a16="http://schemas.microsoft.com/office/drawing/2014/main" id="{614CBCF1-F932-3641-BD6D-7B391692C13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0764" y="3942388"/>
            <a:ext cx="620192" cy="721206"/>
          </a:xfrm>
          <a:prstGeom prst="rect">
            <a:avLst/>
          </a:prstGeom>
          <a:noFill/>
        </p:spPr>
      </p:pic>
      <p:sp>
        <p:nvSpPr>
          <p:cNvPr id="16" name="Прямоугольник 15">
            <a:extLst>
              <a:ext uri="{FF2B5EF4-FFF2-40B4-BE49-F238E27FC236}">
                <a16:creationId xmlns:a16="http://schemas.microsoft.com/office/drawing/2014/main" id="{63E1ED44-C22A-5A41-A4BA-66D67DA34675}"/>
              </a:ext>
            </a:extLst>
          </p:cNvPr>
          <p:cNvSpPr/>
          <p:nvPr/>
        </p:nvSpPr>
        <p:spPr>
          <a:xfrm>
            <a:off x="553818" y="1303923"/>
            <a:ext cx="5404483" cy="3416320"/>
          </a:xfrm>
          <a:prstGeom prst="rect">
            <a:avLst/>
          </a:prstGeom>
        </p:spPr>
        <p:txBody>
          <a:bodyPr wrap="square" anchor="t">
            <a:spAutoFit/>
          </a:bodyPr>
          <a:lstStyle/>
          <a:p>
            <a:pPr>
              <a:lnSpc>
                <a:spcPct val="85000"/>
              </a:lnSpc>
              <a:spcBef>
                <a:spcPts val="300"/>
              </a:spcBef>
              <a:spcAft>
                <a:spcPts val="300"/>
              </a:spcAft>
            </a:pPr>
            <a:r>
              <a:rPr lang="ky-KG" sz="1200" b="1" dirty="0"/>
              <a:t>Сунуш же арыз менен кайда кайрылууга болот?</a:t>
            </a:r>
            <a:endParaRPr lang="ru-RU" sz="1200" dirty="0"/>
          </a:p>
          <a:p>
            <a:pPr algn="just">
              <a:lnSpc>
                <a:spcPct val="85000"/>
              </a:lnSpc>
              <a:spcBef>
                <a:spcPts val="300"/>
              </a:spcBef>
              <a:spcAft>
                <a:spcPts val="300"/>
              </a:spcAft>
            </a:pPr>
            <a:r>
              <a:rPr lang="ky-KG" sz="1200" dirty="0"/>
              <a:t>Кара-Суу шаарынын ар бир тургуну муниципалдык ишканага арыз же даттануу менен кайрылууга укуктуу жана мүмкүнчүлүгү бар. ЕРӨБ долбоорунун (корпоративдик өнүктүрүү компонентинин) алкагында суу менен камсыздоо жана канализация системаларын пайдалануучулардын кайрылууларын кароо тартиби кыйла </a:t>
            </a:r>
            <a:r>
              <a:rPr lang="ky-KG" sz="1200" dirty="0" err="1"/>
              <a:t>жакшыртылды</a:t>
            </a:r>
            <a:r>
              <a:rPr lang="ky-KG" sz="1200" dirty="0"/>
              <a:t>.</a:t>
            </a:r>
            <a:endParaRPr lang="ru-RU" sz="1200" dirty="0"/>
          </a:p>
          <a:p>
            <a:pPr algn="just">
              <a:lnSpc>
                <a:spcPct val="85000"/>
              </a:lnSpc>
              <a:spcBef>
                <a:spcPts val="300"/>
              </a:spcBef>
              <a:spcAft>
                <a:spcPts val="300"/>
              </a:spcAft>
            </a:pPr>
            <a:r>
              <a:rPr lang="ky-KG" sz="1200" dirty="0"/>
              <a:t>Кара-Суу шаарынын суу менен камсыздоо, канализация жана курулуш иштерине байланыштуу бардык суроолор боюнча төмөнкү телефондор аркылуу кайрылсаңыздар болот:</a:t>
            </a:r>
            <a:endParaRPr lang="ru-RU" sz="1200" dirty="0"/>
          </a:p>
          <a:p>
            <a:pPr marL="171450" lvl="0" indent="-171450" algn="just">
              <a:lnSpc>
                <a:spcPct val="85000"/>
              </a:lnSpc>
              <a:spcBef>
                <a:spcPts val="300"/>
              </a:spcBef>
              <a:spcAft>
                <a:spcPts val="300"/>
              </a:spcAft>
              <a:buFont typeface="Arial" panose="020B0604020202020204" pitchFamily="34" charset="0"/>
              <a:buChar char="•"/>
            </a:pPr>
            <a:r>
              <a:rPr lang="ky-KG" sz="1200" dirty="0"/>
              <a:t>«Кара-Суу ‒ Таза Суу» абоненттик бөлүмүнүн башчысы – Шарипбек Кочорович Кадыров, тел.: 0772-470012;</a:t>
            </a:r>
            <a:endParaRPr lang="ru-RU" sz="1200" dirty="0"/>
          </a:p>
          <a:p>
            <a:pPr marL="171450" lvl="0" indent="-171450" algn="just">
              <a:lnSpc>
                <a:spcPct val="85000"/>
              </a:lnSpc>
              <a:spcBef>
                <a:spcPts val="300"/>
              </a:spcBef>
              <a:spcAft>
                <a:spcPts val="300"/>
              </a:spcAft>
              <a:buFont typeface="Arial" panose="020B0604020202020204" pitchFamily="34" charset="0"/>
              <a:buChar char="•"/>
            </a:pPr>
            <a:r>
              <a:rPr lang="ky-KG" sz="1200" dirty="0"/>
              <a:t>ЕРӨБ долбоорун ишке ашыруу бөлүмү – Алтынбек Калдарбекович Шамшиев, тел.: 0556-652865;</a:t>
            </a:r>
            <a:endParaRPr lang="ru-RU" sz="1200" dirty="0"/>
          </a:p>
          <a:p>
            <a:pPr marL="171450" lvl="0" indent="-171450" algn="just">
              <a:lnSpc>
                <a:spcPct val="85000"/>
              </a:lnSpc>
              <a:spcBef>
                <a:spcPts val="300"/>
              </a:spcBef>
              <a:spcAft>
                <a:spcPts val="300"/>
              </a:spcAft>
              <a:buFont typeface="Arial" panose="020B0604020202020204" pitchFamily="34" charset="0"/>
              <a:buChar char="•"/>
            </a:pPr>
            <a:r>
              <a:rPr lang="ru-RU" sz="1200" dirty="0"/>
              <a:t>Кара-</a:t>
            </a:r>
            <a:r>
              <a:rPr lang="ru-RU" sz="1200" dirty="0" err="1"/>
              <a:t>Суу</a:t>
            </a:r>
            <a:r>
              <a:rPr lang="ru-RU" sz="1200" dirty="0"/>
              <a:t> </a:t>
            </a:r>
            <a:r>
              <a:rPr lang="ky-KG" sz="1200" dirty="0"/>
              <a:t>ш. </a:t>
            </a:r>
            <a:r>
              <a:rPr lang="ru-RU" sz="1200" dirty="0"/>
              <a:t>мэрия</a:t>
            </a:r>
            <a:r>
              <a:rPr lang="ky-KG" sz="1200" dirty="0"/>
              <a:t>сы </a:t>
            </a:r>
            <a:r>
              <a:rPr lang="ru-RU" sz="1200" dirty="0"/>
              <a:t>– вице-мэр </a:t>
            </a:r>
            <a:r>
              <a:rPr lang="ru-RU" sz="1200" dirty="0" err="1"/>
              <a:t>Шавкат</a:t>
            </a:r>
            <a:r>
              <a:rPr lang="ru-RU" sz="1200" dirty="0"/>
              <a:t> </a:t>
            </a:r>
            <a:r>
              <a:rPr lang="ru-RU" sz="1200" dirty="0" err="1"/>
              <a:t>Топчуевич</a:t>
            </a:r>
            <a:r>
              <a:rPr lang="ru-RU" sz="1200" dirty="0"/>
              <a:t> </a:t>
            </a:r>
            <a:r>
              <a:rPr lang="ru-RU" sz="1200" dirty="0" err="1"/>
              <a:t>Осмоналиев</a:t>
            </a:r>
            <a:r>
              <a:rPr lang="ru-RU" sz="1200" dirty="0"/>
              <a:t>, тел.</a:t>
            </a:r>
            <a:r>
              <a:rPr lang="ky-KG" sz="1200" dirty="0"/>
              <a:t>:</a:t>
            </a:r>
            <a:r>
              <a:rPr lang="ru-RU" sz="1200" dirty="0"/>
              <a:t> 0550-132002;</a:t>
            </a:r>
          </a:p>
          <a:p>
            <a:pPr marL="171450" lvl="0" indent="-171450" algn="just">
              <a:lnSpc>
                <a:spcPct val="85000"/>
              </a:lnSpc>
              <a:spcBef>
                <a:spcPts val="300"/>
              </a:spcBef>
              <a:spcAft>
                <a:spcPts val="300"/>
              </a:spcAft>
              <a:buFont typeface="Arial" panose="020B0604020202020204" pitchFamily="34" charset="0"/>
              <a:buChar char="•"/>
            </a:pPr>
            <a:r>
              <a:rPr lang="ky-KG" sz="1200" dirty="0"/>
              <a:t>Кара-Суу ш. мэриясынын жана «Кара-Суу – Таза Суу» муниципалдык ишканасынын биргелешкен корпоративдик вебсайты – </a:t>
            </a:r>
            <a:r>
              <a:rPr lang="ky-KG" sz="1200" u="sng" dirty="0">
                <a:hlinkClick r:id="rId8"/>
              </a:rPr>
              <a:t>https://karasuu.kg/main/</a:t>
            </a:r>
            <a:r>
              <a:rPr lang="ky-KG" sz="1200" dirty="0"/>
              <a:t> </a:t>
            </a:r>
            <a:endParaRPr lang="ru-RU" sz="1200" dirty="0"/>
          </a:p>
        </p:txBody>
      </p:sp>
      <p:pic>
        <p:nvPicPr>
          <p:cNvPr id="5" name="Рисунок 4">
            <a:extLst>
              <a:ext uri="{FF2B5EF4-FFF2-40B4-BE49-F238E27FC236}">
                <a16:creationId xmlns:a16="http://schemas.microsoft.com/office/drawing/2014/main" id="{D8E379F2-EA88-3149-AE28-E980B9AB4B0D}"/>
              </a:ext>
            </a:extLst>
          </p:cNvPr>
          <p:cNvPicPr>
            <a:picLocks noChangeAspect="1"/>
          </p:cNvPicPr>
          <p:nvPr/>
        </p:nvPicPr>
        <p:blipFill>
          <a:blip r:embed="rId9"/>
          <a:stretch>
            <a:fillRect/>
          </a:stretch>
        </p:blipFill>
        <p:spPr>
          <a:xfrm>
            <a:off x="10200827" y="4790341"/>
            <a:ext cx="1321729" cy="760015"/>
          </a:xfrm>
          <a:prstGeom prst="rect">
            <a:avLst/>
          </a:prstGeom>
        </p:spPr>
      </p:pic>
      <p:pic>
        <p:nvPicPr>
          <p:cNvPr id="19" name="Рисунок 18">
            <a:extLst>
              <a:ext uri="{FF2B5EF4-FFF2-40B4-BE49-F238E27FC236}">
                <a16:creationId xmlns:a16="http://schemas.microsoft.com/office/drawing/2014/main" id="{612C077F-8297-294D-9D18-68B5AE8CE00D}"/>
              </a:ext>
            </a:extLst>
          </p:cNvPr>
          <p:cNvPicPr>
            <a:picLocks noChangeAspect="1"/>
          </p:cNvPicPr>
          <p:nvPr/>
        </p:nvPicPr>
        <p:blipFill>
          <a:blip r:embed="rId10"/>
          <a:stretch>
            <a:fillRect/>
          </a:stretch>
        </p:blipFill>
        <p:spPr>
          <a:xfrm>
            <a:off x="8460244" y="4555079"/>
            <a:ext cx="1740583" cy="1230538"/>
          </a:xfrm>
          <a:prstGeom prst="rect">
            <a:avLst/>
          </a:prstGeom>
        </p:spPr>
      </p:pic>
      <p:pic>
        <p:nvPicPr>
          <p:cNvPr id="22" name="Рисунок 21">
            <a:extLst>
              <a:ext uri="{FF2B5EF4-FFF2-40B4-BE49-F238E27FC236}">
                <a16:creationId xmlns:a16="http://schemas.microsoft.com/office/drawing/2014/main" id="{7211EB19-2FE8-8D4D-9652-719DC73E8D17}"/>
              </a:ext>
            </a:extLst>
          </p:cNvPr>
          <p:cNvPicPr>
            <a:picLocks noChangeAspect="1"/>
          </p:cNvPicPr>
          <p:nvPr/>
        </p:nvPicPr>
        <p:blipFill>
          <a:blip r:embed="rId11"/>
          <a:stretch>
            <a:fillRect/>
          </a:stretch>
        </p:blipFill>
        <p:spPr>
          <a:xfrm>
            <a:off x="7280030" y="4764460"/>
            <a:ext cx="1206943" cy="1080112"/>
          </a:xfrm>
          <a:prstGeom prst="rect">
            <a:avLst/>
          </a:prstGeom>
        </p:spPr>
      </p:pic>
    </p:spTree>
    <p:extLst>
      <p:ext uri="{BB962C8B-B14F-4D97-AF65-F5344CB8AC3E}">
        <p14:creationId xmlns:p14="http://schemas.microsoft.com/office/powerpoint/2010/main" val="297820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a:extLst>
              <a:ext uri="{FF2B5EF4-FFF2-40B4-BE49-F238E27FC236}">
                <a16:creationId xmlns:a16="http://schemas.microsoft.com/office/drawing/2014/main" id="{3ACB1382-C9CE-9742-8348-B473F9435938}"/>
              </a:ext>
            </a:extLst>
          </p:cNvPr>
          <p:cNvSpPr>
            <a:spLocks noGrp="1"/>
          </p:cNvSpPr>
          <p:nvPr>
            <p:ph type="body" sz="quarter" idx="3"/>
          </p:nvPr>
        </p:nvSpPr>
        <p:spPr>
          <a:xfrm>
            <a:off x="323714" y="379081"/>
            <a:ext cx="5482855" cy="4259594"/>
          </a:xfrm>
        </p:spPr>
        <p:txBody>
          <a:bodyPr anchor="t">
            <a:noAutofit/>
          </a:bodyPr>
          <a:lstStyle/>
          <a:p>
            <a:pPr>
              <a:spcBef>
                <a:spcPts val="300"/>
              </a:spcBef>
              <a:spcAft>
                <a:spcPts val="300"/>
              </a:spcAft>
            </a:pPr>
            <a:r>
              <a:rPr lang="ru-RU" sz="1400" b="1" cap="none" dirty="0">
                <a:solidFill>
                  <a:schemeClr val="accent1">
                    <a:lumMod val="75000"/>
                  </a:schemeClr>
                </a:solidFill>
              </a:rPr>
              <a:t>Кара-</a:t>
            </a:r>
            <a:r>
              <a:rPr lang="ru-RU" sz="1400" b="1" cap="none" dirty="0" err="1">
                <a:solidFill>
                  <a:schemeClr val="accent1">
                    <a:lumMod val="75000"/>
                  </a:schemeClr>
                </a:solidFill>
              </a:rPr>
              <a:t>Суу</a:t>
            </a:r>
            <a:r>
              <a:rPr lang="ky-KG" sz="1400" b="1" cap="none" dirty="0">
                <a:solidFill>
                  <a:schemeClr val="accent1">
                    <a:lumMod val="75000"/>
                  </a:schemeClr>
                </a:solidFill>
              </a:rPr>
              <a:t> шаарынын суу менен камсыздоо жана канализация системасын жакшыртуу долбоору</a:t>
            </a:r>
            <a:r>
              <a:rPr lang="ru-RU" sz="1400" cap="none" dirty="0">
                <a:solidFill>
                  <a:schemeClr val="accent1">
                    <a:lumMod val="75000"/>
                  </a:schemeClr>
                </a:solidFill>
              </a:rPr>
              <a:t> </a:t>
            </a:r>
            <a:r>
              <a:rPr lang="ru-RU" sz="1400" b="1" cap="none" dirty="0">
                <a:solidFill>
                  <a:schemeClr val="accent1">
                    <a:lumMod val="75000"/>
                  </a:schemeClr>
                </a:solidFill>
              </a:rPr>
              <a:t> </a:t>
            </a:r>
            <a:endParaRPr lang="ru-RU" sz="1400" cap="none" dirty="0">
              <a:solidFill>
                <a:schemeClr val="accent1">
                  <a:lumMod val="75000"/>
                </a:schemeClr>
              </a:solidFill>
            </a:endParaRPr>
          </a:p>
          <a:p>
            <a:pPr algn="just">
              <a:spcBef>
                <a:spcPts val="300"/>
              </a:spcBef>
              <a:spcAft>
                <a:spcPts val="300"/>
              </a:spcAft>
            </a:pPr>
            <a:r>
              <a:rPr lang="ru-RU" sz="1200" cap="none" dirty="0"/>
              <a:t>Кара-</a:t>
            </a:r>
            <a:r>
              <a:rPr lang="ru-RU" sz="1200" cap="none" dirty="0" err="1"/>
              <a:t>Суу</a:t>
            </a:r>
            <a:r>
              <a:rPr lang="ky-KG" sz="1200" cap="none" dirty="0"/>
              <a:t> шаарынын суу менен камсыздоо жана канализация системасы </a:t>
            </a:r>
            <a:r>
              <a:rPr lang="ru-RU" sz="1200" cap="none" dirty="0"/>
              <a:t>1950</a:t>
            </a:r>
            <a:r>
              <a:rPr lang="ky-KG" sz="1200" cap="none" dirty="0"/>
              <a:t>-жылдары курулган</a:t>
            </a:r>
            <a:r>
              <a:rPr lang="ru-RU" sz="1200" cap="none" dirty="0"/>
              <a:t>. </a:t>
            </a:r>
            <a:r>
              <a:rPr lang="ky-KG" sz="1200" cap="none" dirty="0"/>
              <a:t>Эски суу түтүктөрү, насостор жана башка жабдуулар жарактан чыгууда</a:t>
            </a:r>
            <a:r>
              <a:rPr lang="ru-RU" sz="1200" cap="none" dirty="0"/>
              <a:t>. </a:t>
            </a:r>
            <a:r>
              <a:rPr lang="ky-KG" sz="1200" cap="none" dirty="0"/>
              <a:t>Шаарда таза суу жетишсиз, ал эми жаңы конуштардагы көптөгөн үйлөр суу менен камсыздоо жана канализация системасына кошулган эмес</a:t>
            </a:r>
            <a:r>
              <a:rPr lang="ru-RU" sz="1200" cap="none" dirty="0"/>
              <a:t>. </a:t>
            </a:r>
          </a:p>
          <a:p>
            <a:pPr algn="just">
              <a:spcBef>
                <a:spcPts val="300"/>
              </a:spcBef>
              <a:spcAft>
                <a:spcPts val="300"/>
              </a:spcAft>
            </a:pPr>
            <a:r>
              <a:rPr lang="ky-KG" sz="1200" cap="none" dirty="0"/>
              <a:t>С</a:t>
            </a:r>
            <a:r>
              <a:rPr lang="ru-RU" sz="1200" cap="none" dirty="0" err="1"/>
              <a:t>истеманы</a:t>
            </a:r>
            <a:r>
              <a:rPr lang="ru-RU" sz="1200" cap="none" dirty="0"/>
              <a:t> тез </a:t>
            </a:r>
            <a:r>
              <a:rPr lang="ru-RU" sz="1200" cap="none" dirty="0" err="1"/>
              <a:t>арада</a:t>
            </a:r>
            <a:r>
              <a:rPr lang="ru-RU" sz="1200" cap="none" dirty="0"/>
              <a:t> </a:t>
            </a:r>
            <a:r>
              <a:rPr lang="ru-RU" sz="1200" cap="none" dirty="0" err="1"/>
              <a:t>жаңы</a:t>
            </a:r>
            <a:r>
              <a:rPr lang="ky-KG" sz="1200" cap="none" dirty="0" err="1"/>
              <a:t>лоо</a:t>
            </a:r>
            <a:r>
              <a:rPr lang="ky-KG" sz="1200" cap="none" dirty="0"/>
              <a:t> талап кылынат: эскирген суу түтүк тармактарын, канализация түтүктөрүн, кароочу кудуктарды алмаштыруу, жаңы тармактарды куруу</a:t>
            </a:r>
            <a:r>
              <a:rPr lang="ru-RU" sz="1200" cap="none" dirty="0"/>
              <a:t>, </a:t>
            </a:r>
            <a:r>
              <a:rPr lang="ky-KG" sz="1200" cap="none" dirty="0"/>
              <a:t>ошондой эле шаардын суу чарбасынын жабдууларын </a:t>
            </a:r>
            <a:r>
              <a:rPr lang="ru-RU" sz="1200" cap="none" dirty="0"/>
              <a:t>(</a:t>
            </a:r>
            <a:r>
              <a:rPr lang="ky-KG" sz="1200" cap="none" dirty="0"/>
              <a:t>тазалоочу </a:t>
            </a:r>
            <a:r>
              <a:rPr lang="ky-KG" sz="1200" cap="none" dirty="0" err="1"/>
              <a:t>курулмалар</a:t>
            </a:r>
            <a:r>
              <a:rPr lang="ru-RU" sz="1200" cap="none" dirty="0"/>
              <a:t>, </a:t>
            </a:r>
            <a:r>
              <a:rPr lang="ru-RU" sz="1200" cap="none" dirty="0" err="1"/>
              <a:t>насостук</a:t>
            </a:r>
            <a:r>
              <a:rPr lang="ru-RU" sz="1200" cap="none" dirty="0"/>
              <a:t> </a:t>
            </a:r>
            <a:r>
              <a:rPr lang="ru-RU" sz="1200" cap="none" dirty="0" err="1"/>
              <a:t>станциялар</a:t>
            </a:r>
            <a:r>
              <a:rPr lang="ru-RU" sz="1200" cap="none" dirty="0"/>
              <a:t> ж.</a:t>
            </a:r>
            <a:r>
              <a:rPr lang="ky-KG" sz="1200" cap="none" dirty="0"/>
              <a:t> б.</a:t>
            </a:r>
            <a:r>
              <a:rPr lang="ru-RU" sz="1200" cap="none" dirty="0"/>
              <a:t>) </a:t>
            </a:r>
            <a:r>
              <a:rPr lang="ky-KG" sz="1200" cap="none" dirty="0"/>
              <a:t>жаңыртуу керек</a:t>
            </a:r>
            <a:r>
              <a:rPr lang="ru-RU" sz="1200" cap="none" dirty="0"/>
              <a:t>. </a:t>
            </a:r>
          </a:p>
          <a:p>
            <a:pPr algn="just">
              <a:spcBef>
                <a:spcPts val="300"/>
              </a:spcBef>
              <a:spcAft>
                <a:spcPts val="300"/>
              </a:spcAft>
            </a:pPr>
            <a:r>
              <a:rPr lang="ky-KG" sz="1200" dirty="0"/>
              <a:t>Б</a:t>
            </a:r>
            <a:r>
              <a:rPr lang="ky-KG" sz="1200" cap="none" dirty="0"/>
              <a:t>уга байланыштуу Е</a:t>
            </a:r>
            <a:r>
              <a:rPr lang="ru-RU" sz="1200" cap="none" dirty="0" err="1"/>
              <a:t>вроп</a:t>
            </a:r>
            <a:r>
              <a:rPr lang="ky-KG" sz="1200" cap="none" dirty="0"/>
              <a:t>алык реконструкция жана </a:t>
            </a:r>
            <a:r>
              <a:rPr lang="kk-KZ" sz="1200" cap="none" dirty="0"/>
              <a:t>ө</a:t>
            </a:r>
            <a:r>
              <a:rPr lang="ky-KG" sz="1200" cap="none" dirty="0" err="1"/>
              <a:t>нүктүрүү</a:t>
            </a:r>
            <a:r>
              <a:rPr lang="ky-KG" sz="1200" cap="none" dirty="0"/>
              <a:t> </a:t>
            </a:r>
            <a:r>
              <a:rPr lang="ru-RU" sz="1200" cap="none" dirty="0"/>
              <a:t>банк</a:t>
            </a:r>
            <a:r>
              <a:rPr lang="ky-KG" sz="1200" cap="none" dirty="0"/>
              <a:t>ы</a:t>
            </a:r>
            <a:r>
              <a:rPr lang="ru-RU" sz="1200" cap="none" dirty="0"/>
              <a:t> (</a:t>
            </a:r>
            <a:r>
              <a:rPr lang="ky-KG" sz="1200" cap="none" dirty="0"/>
              <a:t>ЕРӨБ</a:t>
            </a:r>
            <a:r>
              <a:rPr lang="ru-RU" sz="1200" cap="none" dirty="0"/>
              <a:t>) </a:t>
            </a:r>
            <a:r>
              <a:rPr lang="ky-KG" sz="1200" cap="none" dirty="0"/>
              <a:t>жана башка </a:t>
            </a:r>
            <a:r>
              <a:rPr lang="ru-RU" sz="1200" cap="none" dirty="0" err="1"/>
              <a:t>донорлор</a:t>
            </a:r>
            <a:r>
              <a:rPr lang="ru-RU" sz="1200" cap="none" dirty="0"/>
              <a:t> </a:t>
            </a:r>
            <a:r>
              <a:rPr lang="ky-KG" sz="1200" cap="none" dirty="0"/>
              <a:t>Кара-Суу шаарынын </a:t>
            </a:r>
            <a:r>
              <a:rPr lang="ky-KG" sz="1200" cap="none" dirty="0" err="1"/>
              <a:t>мэриясынын</a:t>
            </a:r>
            <a:r>
              <a:rPr lang="ky-KG" sz="1200" cap="none" dirty="0"/>
              <a:t> пайдасына жана </a:t>
            </a:r>
            <a:r>
              <a:rPr lang="ru-RU" sz="1200" cap="none" dirty="0"/>
              <a:t>«Кара-</a:t>
            </a:r>
            <a:r>
              <a:rPr lang="ru-RU" sz="1200" cap="none" dirty="0" err="1"/>
              <a:t>Суу</a:t>
            </a:r>
            <a:r>
              <a:rPr lang="ky-KG" sz="1200" cap="none" dirty="0"/>
              <a:t> </a:t>
            </a:r>
            <a:r>
              <a:rPr lang="ru-RU" sz="1200" cap="none" dirty="0"/>
              <a:t>–</a:t>
            </a:r>
            <a:r>
              <a:rPr lang="ky-KG" sz="1200" cap="none" dirty="0"/>
              <a:t>Т</a:t>
            </a:r>
            <a:r>
              <a:rPr lang="ru-RU" sz="1200" cap="none" dirty="0"/>
              <a:t>аза </a:t>
            </a:r>
            <a:r>
              <a:rPr lang="ru-RU" sz="1200" cap="none" dirty="0" err="1"/>
              <a:t>Суу</a:t>
            </a:r>
            <a:r>
              <a:rPr lang="ru-RU" sz="1200" cap="none" dirty="0"/>
              <a:t>»</a:t>
            </a:r>
            <a:r>
              <a:rPr lang="ky-KG" sz="1200" cap="none" dirty="0"/>
              <a:t> муниципалдык ишканасынын муктаждыктары үчүн </a:t>
            </a:r>
            <a:r>
              <a:rPr lang="ru-RU" sz="1200" cap="none" dirty="0"/>
              <a:t>К</a:t>
            </a:r>
            <a:r>
              <a:rPr lang="ky-KG" sz="1200" cap="none" dirty="0"/>
              <a:t>ыргыз Республикасына каржылык колдоо көрсөтүштү</a:t>
            </a:r>
            <a:r>
              <a:rPr lang="ru-RU" sz="1200" cap="none" dirty="0"/>
              <a:t>.</a:t>
            </a:r>
            <a:r>
              <a:rPr lang="ru-RU" sz="1200" dirty="0"/>
              <a:t> </a:t>
            </a:r>
            <a:endParaRPr lang="ru-RU" sz="1200" cap="none" dirty="0"/>
          </a:p>
          <a:p>
            <a:pPr algn="just">
              <a:spcBef>
                <a:spcPts val="300"/>
              </a:spcBef>
              <a:spcAft>
                <a:spcPts val="300"/>
              </a:spcAft>
            </a:pPr>
            <a:r>
              <a:rPr lang="ky-KG" sz="1200" b="1" cap="none" dirty="0">
                <a:solidFill>
                  <a:schemeClr val="accent1">
                    <a:lumMod val="75000"/>
                  </a:schemeClr>
                </a:solidFill>
              </a:rPr>
              <a:t>Долбоорду кайсы эл аралык </a:t>
            </a:r>
            <a:r>
              <a:rPr lang="ru-RU" sz="1200" b="1" cap="none" dirty="0" err="1">
                <a:solidFill>
                  <a:schemeClr val="accent1">
                    <a:lumMod val="75000"/>
                  </a:schemeClr>
                </a:solidFill>
              </a:rPr>
              <a:t>донорлор</a:t>
            </a:r>
            <a:r>
              <a:rPr lang="ru-RU" sz="1200" b="1" cap="none" dirty="0">
                <a:solidFill>
                  <a:schemeClr val="accent1">
                    <a:lumMod val="75000"/>
                  </a:schemeClr>
                </a:solidFill>
              </a:rPr>
              <a:t> </a:t>
            </a:r>
            <a:r>
              <a:rPr lang="ru-RU" sz="1200" b="1" cap="none" dirty="0" err="1">
                <a:solidFill>
                  <a:schemeClr val="accent1">
                    <a:lumMod val="75000"/>
                  </a:schemeClr>
                </a:solidFill>
              </a:rPr>
              <a:t>жана</a:t>
            </a:r>
            <a:r>
              <a:rPr lang="ru-RU" sz="1200" b="1" cap="none" dirty="0">
                <a:solidFill>
                  <a:schemeClr val="accent1">
                    <a:lumMod val="75000"/>
                  </a:schemeClr>
                </a:solidFill>
              </a:rPr>
              <a:t> </a:t>
            </a:r>
            <a:r>
              <a:rPr lang="ru-RU" sz="1200" b="1" cap="none" dirty="0" err="1">
                <a:solidFill>
                  <a:schemeClr val="accent1">
                    <a:lumMod val="75000"/>
                  </a:schemeClr>
                </a:solidFill>
              </a:rPr>
              <a:t>кан</a:t>
            </a:r>
            <a:r>
              <a:rPr lang="ky-KG" sz="1200" b="1" cap="none" dirty="0">
                <a:solidFill>
                  <a:schemeClr val="accent1">
                    <a:lumMod val="75000"/>
                  </a:schemeClr>
                </a:solidFill>
              </a:rPr>
              <a:t>чалык</a:t>
            </a:r>
            <a:r>
              <a:rPr lang="ru-RU" sz="1200" b="1" cap="none" dirty="0">
                <a:solidFill>
                  <a:schemeClr val="accent1">
                    <a:lumMod val="75000"/>
                  </a:schemeClr>
                </a:solidFill>
              </a:rPr>
              <a:t> </a:t>
            </a:r>
            <a:r>
              <a:rPr lang="ru-RU" sz="1200" b="1" cap="none" dirty="0" err="1">
                <a:solidFill>
                  <a:schemeClr val="accent1">
                    <a:lumMod val="75000"/>
                  </a:schemeClr>
                </a:solidFill>
              </a:rPr>
              <a:t>көлөмдө</a:t>
            </a:r>
            <a:r>
              <a:rPr lang="ru-RU" sz="1200" b="1" cap="none" dirty="0">
                <a:solidFill>
                  <a:schemeClr val="accent1">
                    <a:lumMod val="75000"/>
                  </a:schemeClr>
                </a:solidFill>
              </a:rPr>
              <a:t> </a:t>
            </a:r>
            <a:r>
              <a:rPr lang="ru-RU" sz="1200" b="1" cap="none" dirty="0" err="1">
                <a:solidFill>
                  <a:schemeClr val="accent1">
                    <a:lumMod val="75000"/>
                  </a:schemeClr>
                </a:solidFill>
              </a:rPr>
              <a:t>каржыла</a:t>
            </a:r>
            <a:r>
              <a:rPr lang="ky-KG" sz="1200" b="1" cap="none" dirty="0">
                <a:solidFill>
                  <a:schemeClr val="accent1">
                    <a:lumMod val="75000"/>
                  </a:schemeClr>
                </a:solidFill>
              </a:rPr>
              <a:t>й</a:t>
            </a:r>
            <a:r>
              <a:rPr lang="ru-RU" sz="1200" b="1" cap="none" dirty="0">
                <a:solidFill>
                  <a:schemeClr val="accent1">
                    <a:lumMod val="75000"/>
                  </a:schemeClr>
                </a:solidFill>
              </a:rPr>
              <a:t>т?</a:t>
            </a:r>
            <a:r>
              <a:rPr lang="ru-RU" sz="1200" cap="none" dirty="0">
                <a:solidFill>
                  <a:schemeClr val="accent1">
                    <a:lumMod val="75000"/>
                  </a:schemeClr>
                </a:solidFill>
              </a:rPr>
              <a:t> </a:t>
            </a:r>
          </a:p>
          <a:p>
            <a:pPr algn="just">
              <a:spcBef>
                <a:spcPts val="300"/>
              </a:spcBef>
              <a:spcAft>
                <a:spcPts val="300"/>
              </a:spcAft>
            </a:pPr>
            <a:r>
              <a:rPr lang="ru-RU" sz="1200" cap="none" dirty="0"/>
              <a:t>2016</a:t>
            </a:r>
            <a:r>
              <a:rPr lang="ky-KG" sz="1200" cap="none" dirty="0"/>
              <a:t>-жылы</a:t>
            </a:r>
            <a:r>
              <a:rPr lang="ru-RU" sz="1200" cap="none" dirty="0"/>
              <a:t> </a:t>
            </a:r>
            <a:r>
              <a:rPr lang="ky-KG" sz="1200" cap="none" dirty="0"/>
              <a:t>ЕРӨБ, </a:t>
            </a:r>
            <a:r>
              <a:rPr lang="ru-RU" sz="1200" cap="none" dirty="0"/>
              <a:t>Европ</a:t>
            </a:r>
            <a:r>
              <a:rPr lang="ky-KG" sz="1200" cap="none" dirty="0"/>
              <a:t>алык</a:t>
            </a:r>
            <a:r>
              <a:rPr lang="ru-RU" sz="1200" cap="none" dirty="0"/>
              <a:t> </a:t>
            </a:r>
            <a:r>
              <a:rPr lang="ru-RU" sz="1200" cap="none" dirty="0" err="1"/>
              <a:t>инвестици</a:t>
            </a:r>
            <a:r>
              <a:rPr lang="ky-KG" sz="1200" cap="none" dirty="0"/>
              <a:t>ялык</a:t>
            </a:r>
            <a:r>
              <a:rPr lang="ru-RU" sz="1200" cap="none" dirty="0"/>
              <a:t> банк</a:t>
            </a:r>
            <a:r>
              <a:rPr lang="ky-KG" sz="1200" cap="none" dirty="0"/>
              <a:t>ы</a:t>
            </a:r>
            <a:r>
              <a:rPr lang="ru-RU" sz="1200" cap="none" dirty="0"/>
              <a:t> (ЕИБ) </a:t>
            </a:r>
            <a:r>
              <a:rPr lang="ky-KG" sz="1200" cap="none" dirty="0"/>
              <a:t>жана </a:t>
            </a:r>
            <a:r>
              <a:rPr lang="ru-RU" sz="1200" cap="none" dirty="0"/>
              <a:t>Европ</a:t>
            </a:r>
            <a:r>
              <a:rPr lang="ky-KG" sz="1200" cap="none" dirty="0"/>
              <a:t>а</a:t>
            </a:r>
            <a:r>
              <a:rPr lang="ru-RU" sz="1200" cap="none" dirty="0"/>
              <a:t> </a:t>
            </a:r>
            <a:r>
              <a:rPr lang="ru-RU" sz="1200" cap="none" dirty="0" err="1"/>
              <a:t>Биримдиги</a:t>
            </a:r>
            <a:r>
              <a:rPr lang="ru-RU" sz="1200" cap="none" dirty="0"/>
              <a:t> (ЕБ) </a:t>
            </a:r>
            <a:r>
              <a:rPr lang="ky-KG" sz="1200" cap="none" dirty="0"/>
              <a:t>тарабынан </a:t>
            </a:r>
            <a:r>
              <a:rPr lang="ru-RU" sz="1200" cap="none" dirty="0"/>
              <a:t>«Кара-</a:t>
            </a:r>
            <a:r>
              <a:rPr lang="ru-RU" sz="1200" cap="none" dirty="0" err="1"/>
              <a:t>Суу</a:t>
            </a:r>
            <a:r>
              <a:rPr lang="ky-KG" sz="1200" cap="none" dirty="0"/>
              <a:t> </a:t>
            </a:r>
            <a:r>
              <a:rPr lang="ru-RU" sz="1200" cap="none" dirty="0"/>
              <a:t>–</a:t>
            </a:r>
            <a:r>
              <a:rPr lang="ky-KG" sz="1200" cap="none" dirty="0"/>
              <a:t> </a:t>
            </a:r>
            <a:r>
              <a:rPr lang="ru-RU" sz="1200" cap="none" dirty="0"/>
              <a:t>Таза </a:t>
            </a:r>
            <a:r>
              <a:rPr lang="ru-RU" sz="1200" cap="none" dirty="0" err="1"/>
              <a:t>Суу</a:t>
            </a:r>
            <a:r>
              <a:rPr lang="ru-RU" sz="1200" cap="none" dirty="0"/>
              <a:t>» </a:t>
            </a:r>
            <a:r>
              <a:rPr lang="ky-KG" sz="1200" cap="none" dirty="0"/>
              <a:t>ишканасына </a:t>
            </a:r>
            <a:r>
              <a:rPr lang="ru-RU" sz="1200" cap="none" dirty="0"/>
              <a:t>5,3 млн. евро</a:t>
            </a:r>
            <a:r>
              <a:rPr lang="ky-KG" sz="1200" cap="none" dirty="0"/>
              <a:t> өлчөмүндө каржылык жардам бөлүндү</a:t>
            </a:r>
            <a:r>
              <a:rPr lang="ru-RU" sz="1200" cap="none" dirty="0"/>
              <a:t>. </a:t>
            </a:r>
            <a:r>
              <a:rPr lang="ky-KG" sz="1200" cap="none" dirty="0"/>
              <a:t>Бөлүнгөн каражат </a:t>
            </a:r>
            <a:r>
              <a:rPr lang="ru-RU" sz="1200" cap="none" dirty="0"/>
              <a:t>кредит </a:t>
            </a:r>
            <a:r>
              <a:rPr lang="ru-RU" sz="1200" cap="none" dirty="0" err="1"/>
              <a:t>жана</a:t>
            </a:r>
            <a:r>
              <a:rPr lang="ru-RU" sz="1200" cap="none" dirty="0"/>
              <a:t> грант </a:t>
            </a:r>
            <a:r>
              <a:rPr lang="ru-RU" sz="1200" cap="none" dirty="0" err="1"/>
              <a:t>түрүндө</a:t>
            </a:r>
            <a:r>
              <a:rPr lang="ru-RU" sz="1200" cap="none" dirty="0"/>
              <a:t> </a:t>
            </a:r>
            <a:r>
              <a:rPr lang="ru-RU" sz="1200" cap="none" dirty="0" err="1"/>
              <a:t>берилген</a:t>
            </a:r>
            <a:r>
              <a:rPr lang="ru-RU" sz="1200" cap="none" dirty="0"/>
              <a:t>. ЕБ </a:t>
            </a:r>
            <a:r>
              <a:rPr lang="ru-RU" sz="1200" cap="none" dirty="0" err="1"/>
              <a:t>тарабынан</a:t>
            </a:r>
            <a:r>
              <a:rPr lang="ru-RU" sz="1200" cap="none" dirty="0"/>
              <a:t> </a:t>
            </a:r>
            <a:r>
              <a:rPr lang="ru-RU" sz="1200" cap="none" dirty="0" err="1"/>
              <a:t>бөлүнгөн</a:t>
            </a:r>
            <a:r>
              <a:rPr lang="ky-KG" sz="1200" cap="none" dirty="0"/>
              <a:t>, кайтарылып берилбей турган</a:t>
            </a:r>
            <a:r>
              <a:rPr lang="ru-RU" sz="1200" cap="none" dirty="0"/>
              <a:t> </a:t>
            </a:r>
            <a:r>
              <a:rPr lang="ru-RU" sz="1200" cap="none" dirty="0" err="1"/>
              <a:t>гранттык</a:t>
            </a:r>
            <a:r>
              <a:rPr lang="ru-RU" sz="1200" cap="none" dirty="0"/>
              <a:t> </a:t>
            </a:r>
            <a:r>
              <a:rPr lang="ru-RU" sz="1200" cap="none" dirty="0" err="1"/>
              <a:t>бөлүк</a:t>
            </a:r>
            <a:r>
              <a:rPr lang="ru-RU" sz="1200" cap="none" dirty="0"/>
              <a:t> 3,3 млн. евро</a:t>
            </a:r>
            <a:r>
              <a:rPr lang="ky-KG" sz="1200" cap="none" dirty="0"/>
              <a:t>ну түзөт</a:t>
            </a:r>
            <a:r>
              <a:rPr lang="ru-RU" sz="1200" cap="none" dirty="0"/>
              <a:t>. Ал </a:t>
            </a:r>
            <a:r>
              <a:rPr lang="ru-RU" sz="1200" cap="none" dirty="0" err="1"/>
              <a:t>эми</a:t>
            </a:r>
            <a:r>
              <a:rPr lang="ru-RU" sz="1200" cap="none" dirty="0"/>
              <a:t> </a:t>
            </a:r>
            <a:r>
              <a:rPr lang="ru-RU" sz="1200" cap="none" dirty="0" err="1"/>
              <a:t>жеңилдетилген</a:t>
            </a:r>
            <a:r>
              <a:rPr lang="ru-RU" sz="1200" cap="none" dirty="0"/>
              <a:t> </a:t>
            </a:r>
            <a:r>
              <a:rPr lang="ru-RU" sz="1200" cap="none" dirty="0" err="1"/>
              <a:t>мезгил</a:t>
            </a:r>
            <a:r>
              <a:rPr lang="ru-RU" sz="1200" cap="none" dirty="0"/>
              <a:t> </a:t>
            </a:r>
            <a:r>
              <a:rPr lang="ru-RU" sz="1200" cap="none" dirty="0" err="1"/>
              <a:t>менен</a:t>
            </a:r>
            <a:r>
              <a:rPr lang="ru-RU" sz="1200" cap="none" dirty="0"/>
              <a:t> </a:t>
            </a:r>
            <a:r>
              <a:rPr lang="ky-KG" sz="1200" cap="none" dirty="0"/>
              <a:t>берилген кредиттин</a:t>
            </a:r>
            <a:r>
              <a:rPr lang="ru-RU" sz="1200" cap="none" dirty="0"/>
              <a:t> </a:t>
            </a:r>
            <a:r>
              <a:rPr lang="ru-RU" sz="1200" cap="none" dirty="0" err="1"/>
              <a:t>кайтарылып</a:t>
            </a:r>
            <a:r>
              <a:rPr lang="ru-RU" sz="1200" cap="none" dirty="0"/>
              <a:t> </a:t>
            </a:r>
            <a:r>
              <a:rPr lang="ru-RU" sz="1200" cap="none" dirty="0" err="1"/>
              <a:t>берилиши</a:t>
            </a:r>
            <a:r>
              <a:rPr lang="ru-RU" sz="1200" cap="none" dirty="0"/>
              <a:t> </a:t>
            </a:r>
            <a:r>
              <a:rPr lang="ru-RU" sz="1200" cap="none" dirty="0" err="1"/>
              <a:t>шарт</a:t>
            </a:r>
            <a:r>
              <a:rPr lang="ru-RU" sz="1200" cap="none" dirty="0"/>
              <a:t>.   </a:t>
            </a:r>
          </a:p>
          <a:p>
            <a:pPr algn="just">
              <a:lnSpc>
                <a:spcPct val="90000"/>
              </a:lnSpc>
              <a:spcBef>
                <a:spcPts val="400"/>
              </a:spcBef>
              <a:spcAft>
                <a:spcPts val="400"/>
              </a:spcAft>
            </a:pPr>
            <a:endParaRPr lang="en-US" sz="1100" cap="none" dirty="0">
              <a:ea typeface="Baskerville" panose="02020502070401020303" pitchFamily="18" charset="0"/>
            </a:endParaRPr>
          </a:p>
          <a:p>
            <a:pPr algn="just">
              <a:lnSpc>
                <a:spcPct val="90000"/>
              </a:lnSpc>
              <a:spcBef>
                <a:spcPts val="400"/>
              </a:spcBef>
              <a:spcAft>
                <a:spcPts val="400"/>
              </a:spcAft>
            </a:pPr>
            <a:endParaRPr lang="en-US" sz="1100" cap="none" dirty="0">
              <a:ea typeface="Baskerville" panose="02020502070401020303" pitchFamily="18" charset="0"/>
            </a:endParaRPr>
          </a:p>
          <a:p>
            <a:pPr algn="just">
              <a:lnSpc>
                <a:spcPct val="90000"/>
              </a:lnSpc>
              <a:spcBef>
                <a:spcPts val="400"/>
              </a:spcBef>
              <a:spcAft>
                <a:spcPts val="400"/>
              </a:spcAft>
            </a:pPr>
            <a:endParaRPr lang="en-US" sz="1100" cap="none" dirty="0">
              <a:ea typeface="Baskerville" panose="02020502070401020303" pitchFamily="18" charset="0"/>
            </a:endParaRPr>
          </a:p>
          <a:p>
            <a:pPr algn="just">
              <a:lnSpc>
                <a:spcPct val="90000"/>
              </a:lnSpc>
              <a:spcBef>
                <a:spcPts val="400"/>
              </a:spcBef>
              <a:spcAft>
                <a:spcPts val="400"/>
              </a:spcAft>
            </a:pPr>
            <a:endParaRPr lang="en-US" sz="1100" cap="none" dirty="0">
              <a:ea typeface="Baskerville" panose="02020502070401020303" pitchFamily="18" charset="0"/>
            </a:endParaRPr>
          </a:p>
          <a:p>
            <a:pPr algn="just">
              <a:lnSpc>
                <a:spcPct val="90000"/>
              </a:lnSpc>
              <a:spcBef>
                <a:spcPts val="400"/>
              </a:spcBef>
              <a:spcAft>
                <a:spcPts val="400"/>
              </a:spcAft>
            </a:pPr>
            <a:endParaRPr lang="ru-RU" sz="1100" cap="none" dirty="0">
              <a:solidFill>
                <a:schemeClr val="tx1"/>
              </a:solidFill>
              <a:ea typeface="Baskerville" panose="02020502070401020303" pitchFamily="18" charset="0"/>
            </a:endParaRPr>
          </a:p>
          <a:p>
            <a:pPr algn="just">
              <a:lnSpc>
                <a:spcPct val="90000"/>
              </a:lnSpc>
              <a:spcBef>
                <a:spcPts val="400"/>
              </a:spcBef>
              <a:spcAft>
                <a:spcPts val="400"/>
              </a:spcAft>
            </a:pPr>
            <a:endParaRPr lang="en-US" sz="1100" cap="none" dirty="0">
              <a:solidFill>
                <a:schemeClr val="tx1"/>
              </a:solidFill>
              <a:ea typeface="Baskerville" panose="02020502070401020303" pitchFamily="18" charset="0"/>
              <a:cs typeface="Calibri" panose="020F0502020204030204" pitchFamily="34" charset="0"/>
            </a:endParaRPr>
          </a:p>
        </p:txBody>
      </p:sp>
      <p:pic>
        <p:nvPicPr>
          <p:cNvPr id="29" name="Рисунок 28">
            <a:extLst>
              <a:ext uri="{FF2B5EF4-FFF2-40B4-BE49-F238E27FC236}">
                <a16:creationId xmlns:a16="http://schemas.microsoft.com/office/drawing/2014/main" id="{2D397AF0-1543-EC4A-AB4E-777A83BEF6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83172" y="4570460"/>
            <a:ext cx="2094614" cy="1379993"/>
          </a:xfrm>
          <a:prstGeom prst="rect">
            <a:avLst/>
          </a:prstGeom>
        </p:spPr>
      </p:pic>
      <p:pic>
        <p:nvPicPr>
          <p:cNvPr id="31" name="Рисунок 30">
            <a:extLst>
              <a:ext uri="{FF2B5EF4-FFF2-40B4-BE49-F238E27FC236}">
                <a16:creationId xmlns:a16="http://schemas.microsoft.com/office/drawing/2014/main" id="{4DC15BEC-BE69-1446-AEBC-7917C578258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617635" y="2109757"/>
            <a:ext cx="2149887" cy="1624044"/>
          </a:xfrm>
          <a:prstGeom prst="rect">
            <a:avLst/>
          </a:prstGeom>
        </p:spPr>
      </p:pic>
      <p:sp>
        <p:nvSpPr>
          <p:cNvPr id="4" name="TextBox 3">
            <a:extLst>
              <a:ext uri="{FF2B5EF4-FFF2-40B4-BE49-F238E27FC236}">
                <a16:creationId xmlns:a16="http://schemas.microsoft.com/office/drawing/2014/main" id="{074F65EA-798F-BB41-9DCF-AD0BA0D71042}"/>
              </a:ext>
            </a:extLst>
          </p:cNvPr>
          <p:cNvSpPr txBox="1"/>
          <p:nvPr/>
        </p:nvSpPr>
        <p:spPr>
          <a:xfrm>
            <a:off x="6237444" y="3822462"/>
            <a:ext cx="5561481" cy="3212674"/>
          </a:xfrm>
          <a:prstGeom prst="rect">
            <a:avLst/>
          </a:prstGeom>
          <a:noFill/>
        </p:spPr>
        <p:txBody>
          <a:bodyPr wrap="square" rtlCol="0">
            <a:spAutoFit/>
          </a:bodyPr>
          <a:lstStyle/>
          <a:p>
            <a:pPr algn="just">
              <a:lnSpc>
                <a:spcPct val="85000"/>
              </a:lnSpc>
              <a:spcBef>
                <a:spcPts val="300"/>
              </a:spcBef>
              <a:spcAft>
                <a:spcPts val="300"/>
              </a:spcAft>
            </a:pPr>
            <a:r>
              <a:rPr lang="ky-KG" sz="1200" dirty="0"/>
              <a:t>С</a:t>
            </a:r>
            <a:r>
              <a:rPr lang="ru-RU" sz="1200" dirty="0" err="1"/>
              <a:t>уу</a:t>
            </a:r>
            <a:r>
              <a:rPr lang="ru-RU" sz="1200" dirty="0"/>
              <a:t> </a:t>
            </a:r>
            <a:r>
              <a:rPr lang="ru-RU" sz="1200" dirty="0" err="1"/>
              <a:t>менен</a:t>
            </a:r>
            <a:r>
              <a:rPr lang="ru-RU" sz="1200" dirty="0"/>
              <a:t> </a:t>
            </a:r>
            <a:r>
              <a:rPr lang="ky-KG" sz="1200" dirty="0"/>
              <a:t>камсыздоо</a:t>
            </a:r>
            <a:r>
              <a:rPr lang="ru-RU" sz="1200" dirty="0"/>
              <a:t> </a:t>
            </a:r>
            <a:r>
              <a:rPr lang="ru-RU" sz="1200" dirty="0" err="1"/>
              <a:t>жана</a:t>
            </a:r>
            <a:r>
              <a:rPr lang="ru-RU" sz="1200" dirty="0"/>
              <a:t> канализация</a:t>
            </a:r>
            <a:r>
              <a:rPr lang="ky-KG" sz="1200" dirty="0"/>
              <a:t> кызматтарына коюлган тарифтер а</a:t>
            </a:r>
            <a:r>
              <a:rPr lang="ru-RU" sz="1200" dirty="0" err="1"/>
              <a:t>декваттуу</a:t>
            </a:r>
            <a:r>
              <a:rPr lang="ky-KG" sz="1200" dirty="0"/>
              <a:t> болсо</a:t>
            </a:r>
            <a:r>
              <a:rPr lang="ru-RU" sz="1200" dirty="0"/>
              <a:t>, </a:t>
            </a:r>
            <a:r>
              <a:rPr lang="ru-RU" sz="1200" dirty="0" err="1"/>
              <a:t>төлөмдөрдү</a:t>
            </a:r>
            <a:r>
              <a:rPr lang="ru-RU" sz="1200" dirty="0"/>
              <a:t> </a:t>
            </a:r>
            <a:r>
              <a:rPr lang="ru-RU" sz="1200" dirty="0" err="1"/>
              <a:t>жыйноо</a:t>
            </a:r>
            <a:r>
              <a:rPr lang="ru-RU" sz="1200" dirty="0"/>
              <a:t> </a:t>
            </a:r>
            <a:r>
              <a:rPr lang="ru-RU" sz="1200" dirty="0" err="1"/>
              <a:t>жакшыртылса</a:t>
            </a:r>
            <a:r>
              <a:rPr lang="ru-RU" sz="1200" dirty="0"/>
              <a:t> </a:t>
            </a:r>
            <a:r>
              <a:rPr lang="ru-RU" sz="1200" dirty="0" err="1"/>
              <a:t>жана</a:t>
            </a:r>
            <a:r>
              <a:rPr lang="ru-RU" sz="1200" dirty="0"/>
              <a:t> </a:t>
            </a:r>
            <a:r>
              <a:rPr lang="ru-RU" sz="1200" dirty="0" err="1"/>
              <a:t>ачык-айкын</a:t>
            </a:r>
            <a:r>
              <a:rPr lang="ru-RU" sz="1200" dirty="0"/>
              <a:t> </a:t>
            </a:r>
            <a:r>
              <a:rPr lang="ru-RU" sz="1200" dirty="0" err="1"/>
              <a:t>эсеп-кысап</a:t>
            </a:r>
            <a:r>
              <a:rPr lang="ru-RU" sz="1200" dirty="0"/>
              <a:t> </a:t>
            </a:r>
            <a:r>
              <a:rPr lang="ky-KG" sz="1200" dirty="0"/>
              <a:t>жүргүзүлсө, анда «</a:t>
            </a:r>
            <a:r>
              <a:rPr lang="ru-RU" sz="1200" dirty="0"/>
              <a:t>Кара-</a:t>
            </a:r>
            <a:r>
              <a:rPr lang="ru-RU" sz="1200" dirty="0" err="1"/>
              <a:t>Суу</a:t>
            </a:r>
            <a:r>
              <a:rPr lang="ky-KG" sz="1200" dirty="0"/>
              <a:t> ‒ </a:t>
            </a:r>
            <a:r>
              <a:rPr lang="ru-RU" sz="1200" dirty="0"/>
              <a:t>Таза</a:t>
            </a:r>
            <a:r>
              <a:rPr lang="ky-KG" sz="1200" dirty="0"/>
              <a:t> </a:t>
            </a:r>
            <a:r>
              <a:rPr lang="ru-RU" sz="1200" dirty="0" err="1"/>
              <a:t>Суу</a:t>
            </a:r>
            <a:r>
              <a:rPr lang="ky-KG" sz="1200" dirty="0"/>
              <a:t>» </a:t>
            </a:r>
            <a:r>
              <a:rPr lang="ru-RU" sz="1200" dirty="0" err="1"/>
              <a:t>ишканасынын</a:t>
            </a:r>
            <a:r>
              <a:rPr lang="ru-RU" sz="1200" dirty="0"/>
              <a:t> </a:t>
            </a:r>
            <a:r>
              <a:rPr lang="ru-RU" sz="1200" dirty="0" err="1"/>
              <a:t>тармактар</a:t>
            </a:r>
            <a:r>
              <a:rPr lang="ky-KG" sz="1200" dirty="0"/>
              <a:t>д</a:t>
            </a:r>
            <a:r>
              <a:rPr lang="ru-RU" sz="1200" dirty="0"/>
              <a:t>ы </a:t>
            </a:r>
            <a:r>
              <a:rPr lang="ru-RU" sz="1200" dirty="0" err="1"/>
              <a:t>ишенимдүү</a:t>
            </a:r>
            <a:r>
              <a:rPr lang="ru-RU" sz="1200" dirty="0"/>
              <a:t> </a:t>
            </a:r>
            <a:r>
              <a:rPr lang="ru-RU" sz="1200" dirty="0" err="1"/>
              <a:t>тейлөө</a:t>
            </a:r>
            <a:r>
              <a:rPr lang="ky-KG" sz="1200" dirty="0" err="1"/>
              <a:t>сүнө</a:t>
            </a:r>
            <a:r>
              <a:rPr lang="ru-RU" sz="1200" dirty="0"/>
              <a:t>, </a:t>
            </a:r>
            <a:r>
              <a:rPr lang="ky-KG" sz="1200" dirty="0"/>
              <a:t>аварияларды </a:t>
            </a:r>
            <a:r>
              <a:rPr lang="ru-RU" sz="1200" dirty="0" err="1"/>
              <a:t>өз</a:t>
            </a:r>
            <a:r>
              <a:rPr lang="ru-RU" sz="1200" dirty="0"/>
              <a:t> </a:t>
            </a:r>
            <a:r>
              <a:rPr lang="ru-RU" sz="1200" dirty="0" err="1"/>
              <a:t>убагында</a:t>
            </a:r>
            <a:r>
              <a:rPr lang="ru-RU" sz="1200" dirty="0"/>
              <a:t> </a:t>
            </a:r>
            <a:r>
              <a:rPr lang="ru-RU" sz="1200" dirty="0" err="1"/>
              <a:t>оңдоо</a:t>
            </a:r>
            <a:r>
              <a:rPr lang="ky-KG" sz="1200" dirty="0"/>
              <a:t>суна </a:t>
            </a:r>
            <a:r>
              <a:rPr lang="ru-RU" sz="1200" dirty="0" err="1"/>
              <a:t>жана</a:t>
            </a:r>
            <a:r>
              <a:rPr lang="ru-RU" sz="1200" dirty="0"/>
              <a:t> зарыл </a:t>
            </a:r>
            <a:r>
              <a:rPr lang="ru-RU" sz="1200" dirty="0" err="1"/>
              <a:t>болгон</a:t>
            </a:r>
            <a:r>
              <a:rPr lang="ru-RU" sz="1200" dirty="0"/>
              <a:t> </a:t>
            </a:r>
            <a:r>
              <a:rPr lang="ru-RU" sz="1200" dirty="0" err="1"/>
              <a:t>учурда</a:t>
            </a:r>
            <a:r>
              <a:rPr lang="ru-RU" sz="1200" dirty="0"/>
              <a:t> </a:t>
            </a:r>
            <a:r>
              <a:rPr lang="ru-RU" sz="1200" dirty="0" err="1"/>
              <a:t>тарма</a:t>
            </a:r>
            <a:r>
              <a:rPr lang="ky-KG" sz="1200" dirty="0"/>
              <a:t>кты</a:t>
            </a:r>
            <a:r>
              <a:rPr lang="ru-RU" sz="1200" dirty="0"/>
              <a:t> </a:t>
            </a:r>
            <a:r>
              <a:rPr lang="ru-RU" sz="1200" dirty="0" err="1"/>
              <a:t>кеңейтүү</a:t>
            </a:r>
            <a:r>
              <a:rPr lang="ky-KG" sz="1200" dirty="0" err="1"/>
              <a:t>сүнө</a:t>
            </a:r>
            <a:r>
              <a:rPr lang="ky-KG" sz="1200" dirty="0"/>
              <a:t> шарт жана </a:t>
            </a:r>
            <a:r>
              <a:rPr lang="ru-RU" sz="1200" dirty="0" err="1"/>
              <a:t>мүмкүн</a:t>
            </a:r>
            <a:r>
              <a:rPr lang="ky-KG" sz="1200" dirty="0"/>
              <a:t>чүлүк түзүлөт</a:t>
            </a:r>
            <a:r>
              <a:rPr lang="ru-RU" sz="1200" dirty="0"/>
              <a:t>. </a:t>
            </a:r>
            <a:r>
              <a:rPr lang="ky-KG" sz="1200" dirty="0"/>
              <a:t>Шаардын тургундары ичүүчү таза сууну күн сайын жана зарыл болгон көлөмдө ала алышат.</a:t>
            </a:r>
            <a:r>
              <a:rPr lang="ru-RU" sz="1200" dirty="0"/>
              <a:t> </a:t>
            </a:r>
          </a:p>
          <a:p>
            <a:pPr algn="just">
              <a:lnSpc>
                <a:spcPct val="85000"/>
              </a:lnSpc>
              <a:spcBef>
                <a:spcPts val="300"/>
              </a:spcBef>
              <a:spcAft>
                <a:spcPts val="300"/>
              </a:spcAft>
            </a:pPr>
            <a:r>
              <a:rPr lang="ky-KG" sz="1200" dirty="0"/>
              <a:t>Жакыр үй-</a:t>
            </a:r>
            <a:r>
              <a:rPr lang="ky-KG" sz="1200" dirty="0" err="1"/>
              <a:t>бүлөлөр</a:t>
            </a:r>
            <a:r>
              <a:rPr lang="ky-KG" sz="1200" dirty="0"/>
              <a:t> үчүн шаардын </a:t>
            </a:r>
            <a:r>
              <a:rPr lang="ky-KG" sz="1200" dirty="0" err="1"/>
              <a:t>мэриясы</a:t>
            </a:r>
            <a:r>
              <a:rPr lang="ky-KG" sz="1200" dirty="0"/>
              <a:t> суу менен камсыздоо кызматын төлөө максатында жөлөк пул (субсидия) түрүндө жардам көрсөтөт.</a:t>
            </a:r>
            <a:endParaRPr lang="ru-RU" sz="1200" dirty="0"/>
          </a:p>
          <a:p>
            <a:pPr algn="just">
              <a:lnSpc>
                <a:spcPct val="85000"/>
              </a:lnSpc>
              <a:spcBef>
                <a:spcPts val="300"/>
              </a:spcBef>
              <a:spcAft>
                <a:spcPts val="300"/>
              </a:spcAft>
            </a:pPr>
            <a:r>
              <a:rPr lang="ky-KG" sz="1200" dirty="0"/>
              <a:t>Андан тышкары, чогултулган каражаттардын бир бөлүгү каржылоонун кредиттик бөлүгүн төлөө үчүн колдонулат, ошондуктан көрсөтүлгөн кызматтардын акылары калк тарабынан үзгүлтүксүз төлөнүүсү зарыл.</a:t>
            </a:r>
            <a:endParaRPr lang="ru-RU" sz="1200" dirty="0"/>
          </a:p>
          <a:p>
            <a:pPr algn="just">
              <a:lnSpc>
                <a:spcPct val="85000"/>
              </a:lnSpc>
              <a:spcBef>
                <a:spcPts val="300"/>
              </a:spcBef>
              <a:spcAft>
                <a:spcPts val="300"/>
              </a:spcAft>
            </a:pPr>
            <a:r>
              <a:rPr lang="ky-KG" sz="1200" dirty="0"/>
              <a:t>Эгерде ишкана суу менен камсыздоо жана канализация кызматтары үчүн төлөмдөрдү убагында жана толугу менен ала албаса, шаардагы суу менен камсыздоо жана канализация көйгөйлөрүн толугу менен чечип бере албайт. Бул ишкананын каржылык абалына жана калкты тейлөө мүмкүнчүлүгүнө терс таасирин тийгизет, же болбосо айып акы төлөөгө алып келет</a:t>
            </a:r>
            <a:r>
              <a:rPr lang="ru-RU" sz="1200" dirty="0"/>
              <a:t>.</a:t>
            </a:r>
          </a:p>
          <a:p>
            <a:pPr algn="just">
              <a:lnSpc>
                <a:spcPct val="85000"/>
              </a:lnSpc>
              <a:spcBef>
                <a:spcPts val="150"/>
              </a:spcBef>
              <a:spcAft>
                <a:spcPts val="150"/>
              </a:spcAft>
            </a:pPr>
            <a:endParaRPr lang="ru-RU" sz="1200" dirty="0"/>
          </a:p>
        </p:txBody>
      </p:sp>
      <p:sp>
        <p:nvSpPr>
          <p:cNvPr id="7" name="Текст 6">
            <a:extLst>
              <a:ext uri="{FF2B5EF4-FFF2-40B4-BE49-F238E27FC236}">
                <a16:creationId xmlns:a16="http://schemas.microsoft.com/office/drawing/2014/main" id="{A48F21B1-AB73-AE43-AEA0-32EC94690888}"/>
              </a:ext>
            </a:extLst>
          </p:cNvPr>
          <p:cNvSpPr>
            <a:spLocks noGrp="1"/>
          </p:cNvSpPr>
          <p:nvPr>
            <p:ph type="body" sz="quarter" idx="13"/>
          </p:nvPr>
        </p:nvSpPr>
        <p:spPr>
          <a:xfrm>
            <a:off x="6237444" y="2109756"/>
            <a:ext cx="3348788" cy="1789341"/>
          </a:xfrm>
        </p:spPr>
        <p:txBody>
          <a:bodyPr/>
          <a:lstStyle/>
          <a:p>
            <a:pPr algn="just">
              <a:spcBef>
                <a:spcPts val="300"/>
              </a:spcBef>
              <a:spcAft>
                <a:spcPts val="300"/>
              </a:spcAft>
            </a:pPr>
            <a:r>
              <a:rPr lang="ru-RU" sz="1200" b="1" cap="none" dirty="0" err="1">
                <a:solidFill>
                  <a:schemeClr val="accent1">
                    <a:lumMod val="75000"/>
                  </a:schemeClr>
                </a:solidFill>
              </a:rPr>
              <a:t>Долбоордун</a:t>
            </a:r>
            <a:r>
              <a:rPr lang="ru-RU" sz="1200" b="1" cap="none" dirty="0">
                <a:solidFill>
                  <a:schemeClr val="accent1">
                    <a:lumMod val="75000"/>
                  </a:schemeClr>
                </a:solidFill>
              </a:rPr>
              <a:t> </a:t>
            </a:r>
            <a:r>
              <a:rPr lang="ru-RU" sz="1200" b="1" cap="none" dirty="0" err="1">
                <a:solidFill>
                  <a:schemeClr val="accent1">
                    <a:lumMod val="75000"/>
                  </a:schemeClr>
                </a:solidFill>
              </a:rPr>
              <a:t>алкагында</a:t>
            </a:r>
            <a:r>
              <a:rPr lang="ru-RU" sz="1200" b="1" cap="none" dirty="0">
                <a:solidFill>
                  <a:schemeClr val="accent1">
                    <a:lumMod val="75000"/>
                  </a:schemeClr>
                </a:solidFill>
              </a:rPr>
              <a:t> </a:t>
            </a:r>
            <a:r>
              <a:rPr lang="ru-RU" sz="1200" b="1" cap="none" dirty="0" err="1">
                <a:solidFill>
                  <a:schemeClr val="accent1">
                    <a:lumMod val="75000"/>
                  </a:schemeClr>
                </a:solidFill>
              </a:rPr>
              <a:t>суу</a:t>
            </a:r>
            <a:r>
              <a:rPr lang="ru-RU" sz="1200" b="1" cap="none" dirty="0">
                <a:solidFill>
                  <a:schemeClr val="accent1">
                    <a:lumMod val="75000"/>
                  </a:schemeClr>
                </a:solidFill>
              </a:rPr>
              <a:t> </a:t>
            </a:r>
            <a:r>
              <a:rPr lang="ru-RU" sz="1200" b="1" cap="none" dirty="0" err="1">
                <a:solidFill>
                  <a:schemeClr val="accent1">
                    <a:lumMod val="75000"/>
                  </a:schemeClr>
                </a:solidFill>
              </a:rPr>
              <a:t>менен</a:t>
            </a:r>
            <a:r>
              <a:rPr lang="ru-RU" sz="1200" b="1" cap="none" dirty="0">
                <a:solidFill>
                  <a:schemeClr val="accent1">
                    <a:lumMod val="75000"/>
                  </a:schemeClr>
                </a:solidFill>
              </a:rPr>
              <a:t> </a:t>
            </a:r>
            <a:r>
              <a:rPr lang="ru-RU" sz="1200" b="1" cap="none" dirty="0" err="1">
                <a:solidFill>
                  <a:schemeClr val="accent1">
                    <a:lumMod val="75000"/>
                  </a:schemeClr>
                </a:solidFill>
              </a:rPr>
              <a:t>камсыздоо</a:t>
            </a:r>
            <a:r>
              <a:rPr lang="ru-RU" sz="1200" b="1" cap="none" dirty="0">
                <a:solidFill>
                  <a:schemeClr val="accent1">
                    <a:lumMod val="75000"/>
                  </a:schemeClr>
                </a:solidFill>
              </a:rPr>
              <a:t> </a:t>
            </a:r>
            <a:r>
              <a:rPr lang="ru-RU" sz="1200" b="1" cap="none" dirty="0" err="1">
                <a:solidFill>
                  <a:schemeClr val="accent1">
                    <a:lumMod val="75000"/>
                  </a:schemeClr>
                </a:solidFill>
              </a:rPr>
              <a:t>жана</a:t>
            </a:r>
            <a:r>
              <a:rPr lang="ru-RU" sz="1200" b="1" cap="none" dirty="0">
                <a:solidFill>
                  <a:schemeClr val="accent1">
                    <a:lumMod val="75000"/>
                  </a:schemeClr>
                </a:solidFill>
              </a:rPr>
              <a:t> канализация </a:t>
            </a:r>
            <a:r>
              <a:rPr lang="ru-RU" sz="1200" b="1" cap="none" dirty="0" err="1">
                <a:solidFill>
                  <a:schemeClr val="accent1">
                    <a:lumMod val="75000"/>
                  </a:schemeClr>
                </a:solidFill>
              </a:rPr>
              <a:t>тарифтерин</a:t>
            </a:r>
            <a:r>
              <a:rPr lang="ru-RU" sz="1200" b="1" cap="none" dirty="0">
                <a:solidFill>
                  <a:schemeClr val="accent1">
                    <a:lumMod val="75000"/>
                  </a:schemeClr>
                </a:solidFill>
              </a:rPr>
              <a:t> </a:t>
            </a:r>
            <a:r>
              <a:rPr lang="ru-RU" sz="1200" b="1" cap="none" dirty="0" err="1">
                <a:solidFill>
                  <a:schemeClr val="accent1">
                    <a:lumMod val="75000"/>
                  </a:schemeClr>
                </a:solidFill>
              </a:rPr>
              <a:t>кайрадан</a:t>
            </a:r>
            <a:r>
              <a:rPr lang="ru-RU" sz="1200" b="1" cap="none" dirty="0">
                <a:solidFill>
                  <a:schemeClr val="accent1">
                    <a:lumMod val="75000"/>
                  </a:schemeClr>
                </a:solidFill>
              </a:rPr>
              <a:t> </a:t>
            </a:r>
            <a:r>
              <a:rPr lang="ru-RU" sz="1200" b="1" cap="none" dirty="0" err="1">
                <a:solidFill>
                  <a:schemeClr val="accent1">
                    <a:lumMod val="75000"/>
                  </a:schemeClr>
                </a:solidFill>
              </a:rPr>
              <a:t>карап</a:t>
            </a:r>
            <a:r>
              <a:rPr lang="ru-RU" sz="1200" b="1" cap="none" dirty="0">
                <a:solidFill>
                  <a:schemeClr val="accent1">
                    <a:lumMod val="75000"/>
                  </a:schemeClr>
                </a:solidFill>
              </a:rPr>
              <a:t> </a:t>
            </a:r>
            <a:r>
              <a:rPr lang="ru-RU" sz="1200" b="1" cap="none" dirty="0" err="1">
                <a:solidFill>
                  <a:schemeClr val="accent1">
                    <a:lumMod val="75000"/>
                  </a:schemeClr>
                </a:solidFill>
              </a:rPr>
              <a:t>чыгуу</a:t>
            </a:r>
            <a:r>
              <a:rPr lang="ru-RU" sz="1200" b="1" cap="none" dirty="0">
                <a:solidFill>
                  <a:schemeClr val="accent1">
                    <a:lumMod val="75000"/>
                  </a:schemeClr>
                </a:solidFill>
              </a:rPr>
              <a:t> </a:t>
            </a:r>
            <a:r>
              <a:rPr lang="ru-RU" sz="1200" b="1" cap="none" dirty="0" err="1">
                <a:solidFill>
                  <a:schemeClr val="accent1">
                    <a:lumMod val="75000"/>
                  </a:schemeClr>
                </a:solidFill>
              </a:rPr>
              <a:t>пландаштырылууда</a:t>
            </a:r>
            <a:r>
              <a:rPr lang="ru-RU" sz="1200" b="1" cap="none" dirty="0">
                <a:solidFill>
                  <a:schemeClr val="accent1">
                    <a:lumMod val="75000"/>
                  </a:schemeClr>
                </a:solidFill>
              </a:rPr>
              <a:t>. </a:t>
            </a:r>
            <a:r>
              <a:rPr lang="ru-RU" sz="1200" b="1" cap="none" dirty="0" err="1">
                <a:solidFill>
                  <a:schemeClr val="accent1">
                    <a:lumMod val="75000"/>
                  </a:schemeClr>
                </a:solidFill>
              </a:rPr>
              <a:t>Бул</a:t>
            </a:r>
            <a:r>
              <a:rPr lang="ru-RU" sz="1200" b="1" cap="none" dirty="0">
                <a:solidFill>
                  <a:schemeClr val="accent1">
                    <a:lumMod val="75000"/>
                  </a:schemeClr>
                </a:solidFill>
              </a:rPr>
              <a:t> </a:t>
            </a:r>
            <a:r>
              <a:rPr lang="ru-RU" sz="1200" b="1" cap="none" dirty="0" err="1">
                <a:solidFill>
                  <a:schemeClr val="accent1">
                    <a:lumMod val="75000"/>
                  </a:schemeClr>
                </a:solidFill>
              </a:rPr>
              <a:t>эмне</a:t>
            </a:r>
            <a:r>
              <a:rPr lang="ru-RU" sz="1200" b="1" cap="none" dirty="0">
                <a:solidFill>
                  <a:schemeClr val="accent1">
                    <a:lumMod val="75000"/>
                  </a:schemeClr>
                </a:solidFill>
              </a:rPr>
              <a:t> </a:t>
            </a:r>
            <a:r>
              <a:rPr lang="ru-RU" sz="1200" b="1" cap="none" dirty="0" err="1">
                <a:solidFill>
                  <a:schemeClr val="accent1">
                    <a:lumMod val="75000"/>
                  </a:schemeClr>
                </a:solidFill>
              </a:rPr>
              <a:t>үчүн</a:t>
            </a:r>
            <a:r>
              <a:rPr lang="ru-RU" sz="1200" b="1" cap="none" dirty="0">
                <a:solidFill>
                  <a:schemeClr val="accent1">
                    <a:lumMod val="75000"/>
                  </a:schemeClr>
                </a:solidFill>
              </a:rPr>
              <a:t> </a:t>
            </a:r>
            <a:r>
              <a:rPr lang="ru-RU" sz="1200" b="1" cap="none" dirty="0" err="1">
                <a:solidFill>
                  <a:schemeClr val="accent1">
                    <a:lumMod val="75000"/>
                  </a:schemeClr>
                </a:solidFill>
              </a:rPr>
              <a:t>жасалат</a:t>
            </a:r>
            <a:r>
              <a:rPr lang="ru-RU" sz="1200" b="1" cap="none" dirty="0">
                <a:solidFill>
                  <a:schemeClr val="accent1">
                    <a:lumMod val="75000"/>
                  </a:schemeClr>
                </a:solidFill>
              </a:rPr>
              <a:t>?</a:t>
            </a:r>
            <a:endParaRPr lang="ru-RU" sz="1200" cap="none" dirty="0">
              <a:solidFill>
                <a:schemeClr val="accent1">
                  <a:lumMod val="75000"/>
                </a:schemeClr>
              </a:solidFill>
            </a:endParaRPr>
          </a:p>
          <a:p>
            <a:pPr algn="just">
              <a:spcBef>
                <a:spcPts val="300"/>
              </a:spcBef>
              <a:spcAft>
                <a:spcPts val="300"/>
              </a:spcAft>
            </a:pPr>
            <a:r>
              <a:rPr lang="ru-RU" sz="1200" cap="none" dirty="0" err="1"/>
              <a:t>Долбоордун</a:t>
            </a:r>
            <a:r>
              <a:rPr lang="ru-RU" sz="1200" cap="none" dirty="0"/>
              <a:t> </a:t>
            </a:r>
            <a:r>
              <a:rPr lang="ru-RU" sz="1200" cap="none" dirty="0" err="1"/>
              <a:t>алкагында</a:t>
            </a:r>
            <a:r>
              <a:rPr lang="ru-RU" sz="1200" cap="none" dirty="0"/>
              <a:t> </a:t>
            </a:r>
            <a:r>
              <a:rPr lang="ky-KG" sz="1200" cap="none" dirty="0"/>
              <a:t>«</a:t>
            </a:r>
            <a:r>
              <a:rPr lang="ru-RU" sz="1200" cap="none" dirty="0"/>
              <a:t>Кара-</a:t>
            </a:r>
            <a:r>
              <a:rPr lang="ru-RU" sz="1200" cap="none" dirty="0" err="1"/>
              <a:t>Суу</a:t>
            </a:r>
            <a:r>
              <a:rPr lang="ky-KG" sz="1200" cap="none" dirty="0"/>
              <a:t> </a:t>
            </a:r>
            <a:r>
              <a:rPr lang="ru-RU" sz="1200" cap="none" dirty="0"/>
              <a:t>–</a:t>
            </a:r>
            <a:r>
              <a:rPr lang="ky-KG" sz="1200" cap="none" dirty="0"/>
              <a:t> </a:t>
            </a:r>
            <a:r>
              <a:rPr lang="ru-RU" sz="1200" cap="none" dirty="0"/>
              <a:t>Таза </a:t>
            </a:r>
            <a:r>
              <a:rPr lang="ru-RU" sz="1200" cap="none" dirty="0" err="1"/>
              <a:t>Суу</a:t>
            </a:r>
            <a:r>
              <a:rPr lang="ky-KG" sz="1200" cap="none" dirty="0"/>
              <a:t>»</a:t>
            </a:r>
            <a:r>
              <a:rPr lang="ru-RU" sz="1200" cap="none" dirty="0"/>
              <a:t> </a:t>
            </a:r>
            <a:r>
              <a:rPr lang="ru-RU" sz="1200" cap="none" dirty="0" err="1"/>
              <a:t>ишканасы</a:t>
            </a:r>
            <a:r>
              <a:rPr lang="ru-RU" sz="1200" cap="none" dirty="0"/>
              <a:t> </a:t>
            </a:r>
            <a:r>
              <a:rPr lang="ru-RU" sz="1200" cap="none" dirty="0" err="1"/>
              <a:t>консультанттардын</a:t>
            </a:r>
            <a:r>
              <a:rPr lang="ru-RU" sz="1200" cap="none" dirty="0"/>
              <a:t> </a:t>
            </a:r>
            <a:r>
              <a:rPr lang="ru-RU" sz="1200" cap="none" dirty="0" err="1"/>
              <a:t>жардамы</a:t>
            </a:r>
            <a:r>
              <a:rPr lang="ru-RU" sz="1200" cap="none" dirty="0"/>
              <a:t> </a:t>
            </a:r>
            <a:r>
              <a:rPr lang="ru-RU" sz="1200" cap="none" dirty="0" err="1"/>
              <a:t>менен</a:t>
            </a:r>
            <a:r>
              <a:rPr lang="ru-RU" sz="1200" cap="none" dirty="0"/>
              <a:t> </a:t>
            </a:r>
            <a:r>
              <a:rPr lang="ru-RU" sz="1200" cap="none" dirty="0" err="1"/>
              <a:t>тарифтерди</a:t>
            </a:r>
            <a:r>
              <a:rPr lang="ru-RU" sz="1200" cap="none" dirty="0"/>
              <a:t> </a:t>
            </a:r>
            <a:r>
              <a:rPr lang="ru-RU" sz="1200" cap="none" dirty="0" err="1"/>
              <a:t>эсептөөнүн</a:t>
            </a:r>
            <a:r>
              <a:rPr lang="ru-RU" sz="1200" cap="none" dirty="0"/>
              <a:t> </a:t>
            </a:r>
            <a:r>
              <a:rPr lang="ru-RU" sz="1200" cap="none" dirty="0" err="1"/>
              <a:t>жаңы</a:t>
            </a:r>
            <a:r>
              <a:rPr lang="ru-RU" sz="1200" cap="none" dirty="0"/>
              <a:t> </a:t>
            </a:r>
            <a:r>
              <a:rPr lang="ru-RU" sz="1200" cap="none" dirty="0" err="1"/>
              <a:t>методологиясын</a:t>
            </a:r>
            <a:r>
              <a:rPr lang="ky-KG" sz="1200" cap="none" dirty="0"/>
              <a:t>,</a:t>
            </a:r>
            <a:r>
              <a:rPr lang="ru-RU" sz="1200" cap="none" dirty="0"/>
              <a:t> </a:t>
            </a:r>
            <a:r>
              <a:rPr lang="ru-RU" sz="1200" cap="none" dirty="0" err="1"/>
              <a:t>бухгалтердик</a:t>
            </a:r>
            <a:r>
              <a:rPr lang="ru-RU" sz="1200" cap="none" dirty="0"/>
              <a:t> </a:t>
            </a:r>
            <a:r>
              <a:rPr lang="ru-RU" sz="1200" cap="none" dirty="0" err="1"/>
              <a:t>жана</a:t>
            </a:r>
            <a:r>
              <a:rPr lang="ru-RU" sz="1200" cap="none" dirty="0"/>
              <a:t> </a:t>
            </a:r>
            <a:r>
              <a:rPr lang="ru-RU" sz="1200" cap="none" dirty="0" err="1"/>
              <a:t>финансылык</a:t>
            </a:r>
            <a:r>
              <a:rPr lang="ru-RU" sz="1200" cap="none" dirty="0"/>
              <a:t> </a:t>
            </a:r>
            <a:r>
              <a:rPr lang="ru-RU" sz="1200" cap="none" dirty="0" err="1"/>
              <a:t>эсепти</a:t>
            </a:r>
            <a:r>
              <a:rPr lang="ky-KG" sz="1200" cap="none" dirty="0"/>
              <a:t>н</a:t>
            </a:r>
            <a:r>
              <a:rPr lang="ru-RU" sz="1200" cap="none" dirty="0"/>
              <a:t>, </a:t>
            </a:r>
            <a:r>
              <a:rPr lang="ky-KG" sz="1200" cap="none" dirty="0"/>
              <a:t>ошондой эле </a:t>
            </a:r>
            <a:r>
              <a:rPr lang="ru-RU" sz="1200" cap="none" dirty="0" err="1"/>
              <a:t>төлөмдөрдү</a:t>
            </a:r>
            <a:r>
              <a:rPr lang="ru-RU" sz="1200" cap="none" dirty="0"/>
              <a:t> </a:t>
            </a:r>
            <a:r>
              <a:rPr lang="ky-KG" sz="1200" cap="none" dirty="0"/>
              <a:t>эсептөөнүн жана </a:t>
            </a:r>
            <a:r>
              <a:rPr lang="ru-RU" sz="1200" cap="none" dirty="0" err="1"/>
              <a:t>кабыл</a:t>
            </a:r>
            <a:r>
              <a:rPr lang="ru-RU" sz="1200" cap="none" dirty="0"/>
              <a:t> </a:t>
            </a:r>
            <a:r>
              <a:rPr lang="ru-RU" sz="1200" cap="none" dirty="0" err="1"/>
              <a:t>алуунун</a:t>
            </a:r>
            <a:r>
              <a:rPr lang="ru-RU" sz="1200" cap="none" dirty="0"/>
              <a:t> </a:t>
            </a:r>
            <a:r>
              <a:rPr lang="ru-RU" sz="1200" cap="none" dirty="0" err="1"/>
              <a:t>жаңы</a:t>
            </a:r>
            <a:r>
              <a:rPr lang="ru-RU" sz="1200" cap="none" dirty="0"/>
              <a:t> </a:t>
            </a:r>
            <a:r>
              <a:rPr lang="ru-RU" sz="1200" cap="none" dirty="0" err="1"/>
              <a:t>системасын</a:t>
            </a:r>
            <a:r>
              <a:rPr lang="ru-RU" sz="1200" cap="none" dirty="0"/>
              <a:t> </a:t>
            </a:r>
            <a:r>
              <a:rPr lang="ru-RU" sz="1200" cap="none" dirty="0" err="1"/>
              <a:t>ишке</a:t>
            </a:r>
            <a:r>
              <a:rPr lang="ru-RU" sz="1200" cap="none" dirty="0"/>
              <a:t> </a:t>
            </a:r>
            <a:r>
              <a:rPr lang="ru-RU" sz="1200" cap="none" dirty="0" err="1"/>
              <a:t>киргизет</a:t>
            </a:r>
            <a:r>
              <a:rPr lang="ru-RU" sz="1200" cap="none" dirty="0"/>
              <a:t>. </a:t>
            </a:r>
          </a:p>
        </p:txBody>
      </p:sp>
      <p:sp>
        <p:nvSpPr>
          <p:cNvPr id="18" name="Текст 12">
            <a:extLst>
              <a:ext uri="{FF2B5EF4-FFF2-40B4-BE49-F238E27FC236}">
                <a16:creationId xmlns:a16="http://schemas.microsoft.com/office/drawing/2014/main" id="{74A260F6-E76C-4147-AEA8-86F90813ED1E}"/>
              </a:ext>
            </a:extLst>
          </p:cNvPr>
          <p:cNvSpPr txBox="1">
            <a:spLocks/>
          </p:cNvSpPr>
          <p:nvPr/>
        </p:nvSpPr>
        <p:spPr>
          <a:xfrm>
            <a:off x="3065142" y="7035393"/>
            <a:ext cx="5404484" cy="1708531"/>
          </a:xfrm>
          <a:prstGeom prst="rect">
            <a:avLst/>
          </a:prstGeom>
        </p:spPr>
        <p:txBody>
          <a:bodyPr anchor="t">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ts val="300"/>
              </a:spcBef>
              <a:spcAft>
                <a:spcPts val="300"/>
              </a:spcAft>
              <a:buNone/>
            </a:pPr>
            <a:endParaRPr lang="ru-RU" sz="1200" cap="none" dirty="0"/>
          </a:p>
        </p:txBody>
      </p:sp>
      <p:sp>
        <p:nvSpPr>
          <p:cNvPr id="19" name="Rectangle 6">
            <a:extLst>
              <a:ext uri="{FF2B5EF4-FFF2-40B4-BE49-F238E27FC236}">
                <a16:creationId xmlns:a16="http://schemas.microsoft.com/office/drawing/2014/main" id="{CA7E39E3-B638-6148-AEED-F9B77BB90E7E}"/>
              </a:ext>
            </a:extLst>
          </p:cNvPr>
          <p:cNvSpPr>
            <a:spLocks noChangeArrowheads="1"/>
          </p:cNvSpPr>
          <p:nvPr/>
        </p:nvSpPr>
        <p:spPr bwMode="auto">
          <a:xfrm>
            <a:off x="338901" y="4492553"/>
            <a:ext cx="3037364" cy="1535805"/>
          </a:xfrm>
          <a:prstGeom prst="rect">
            <a:avLst/>
          </a:prstGeom>
          <a:noFill/>
          <a:ln>
            <a:noFill/>
          </a:ln>
          <a:effectLst/>
        </p:spPr>
        <p:txBody>
          <a:bodyPr vert="horz" wrap="square" lIns="91440" tIns="45720" rIns="91440" bIns="0" numCol="1" anchor="ctr" anchorCtr="0" compatLnSpc="1">
            <a:prstTxWarp prst="textNoShape">
              <a:avLst/>
            </a:prstTxWarp>
            <a:spAutoFit/>
          </a:bodyPr>
          <a:lstStyle/>
          <a:p>
            <a:pPr lvl="0" algn="just" defTabSz="914400" eaLnBrk="0" fontAlgn="base" hangingPunct="0">
              <a:lnSpc>
                <a:spcPct val="85000"/>
              </a:lnSpc>
              <a:spcBef>
                <a:spcPts val="300"/>
              </a:spcBef>
              <a:spcAft>
                <a:spcPts val="300"/>
              </a:spcAft>
            </a:pPr>
            <a:r>
              <a:rPr lang="ky-KG" sz="1200" b="1" dirty="0">
                <a:solidFill>
                  <a:schemeClr val="accent1">
                    <a:lumMod val="75000"/>
                  </a:schemeClr>
                </a:solidFill>
              </a:rPr>
              <a:t>А</a:t>
            </a:r>
            <a:r>
              <a:rPr lang="ru-RU" sz="1200" b="1" dirty="0" err="1">
                <a:solidFill>
                  <a:schemeClr val="accent1">
                    <a:lumMod val="75000"/>
                  </a:schemeClr>
                </a:solidFill>
              </a:rPr>
              <a:t>зыр</a:t>
            </a:r>
            <a:r>
              <a:rPr lang="ky-KG" sz="1200" b="1" dirty="0">
                <a:solidFill>
                  <a:schemeClr val="accent1">
                    <a:lumMod val="75000"/>
                  </a:schemeClr>
                </a:solidFill>
              </a:rPr>
              <a:t>кы</a:t>
            </a:r>
            <a:r>
              <a:rPr lang="ru-RU" sz="1200" b="1" dirty="0">
                <a:solidFill>
                  <a:schemeClr val="accent1">
                    <a:lumMod val="75000"/>
                  </a:schemeClr>
                </a:solidFill>
              </a:rPr>
              <a:t> </a:t>
            </a:r>
            <a:r>
              <a:rPr lang="ru-RU" sz="1200" b="1" dirty="0" err="1">
                <a:solidFill>
                  <a:schemeClr val="accent1">
                    <a:lumMod val="75000"/>
                  </a:schemeClr>
                </a:solidFill>
              </a:rPr>
              <a:t>учурга</a:t>
            </a:r>
            <a:r>
              <a:rPr lang="ru-RU" sz="1200" b="1" dirty="0">
                <a:solidFill>
                  <a:schemeClr val="accent1">
                    <a:lumMod val="75000"/>
                  </a:schemeClr>
                </a:solidFill>
              </a:rPr>
              <a:t> </a:t>
            </a:r>
            <a:r>
              <a:rPr lang="ky-KG" sz="1200" b="1" dirty="0">
                <a:solidFill>
                  <a:schemeClr val="accent1">
                    <a:lumMod val="75000"/>
                  </a:schemeClr>
                </a:solidFill>
              </a:rPr>
              <a:t>чейин </a:t>
            </a:r>
            <a:r>
              <a:rPr lang="ru-RU" sz="1200" b="1" dirty="0" err="1">
                <a:solidFill>
                  <a:schemeClr val="accent1">
                    <a:lumMod val="75000"/>
                  </a:schemeClr>
                </a:solidFill>
              </a:rPr>
              <a:t>кандай</a:t>
            </a:r>
            <a:r>
              <a:rPr lang="ru-RU" sz="1200" b="1" dirty="0">
                <a:solidFill>
                  <a:schemeClr val="accent1">
                    <a:lumMod val="75000"/>
                  </a:schemeClr>
                </a:solidFill>
              </a:rPr>
              <a:t> </a:t>
            </a:r>
            <a:r>
              <a:rPr lang="ru-RU" sz="1200" b="1" dirty="0" err="1">
                <a:solidFill>
                  <a:schemeClr val="accent1">
                    <a:lumMod val="75000"/>
                  </a:schemeClr>
                </a:solidFill>
              </a:rPr>
              <a:t>иштер</a:t>
            </a:r>
            <a:r>
              <a:rPr lang="ru-RU" sz="1200" b="1" dirty="0">
                <a:solidFill>
                  <a:schemeClr val="accent1">
                    <a:lumMod val="75000"/>
                  </a:schemeClr>
                </a:solidFill>
              </a:rPr>
              <a:t> </a:t>
            </a:r>
            <a:r>
              <a:rPr lang="ru-RU" sz="1200" b="1" dirty="0" err="1">
                <a:solidFill>
                  <a:schemeClr val="accent1">
                    <a:lumMod val="75000"/>
                  </a:schemeClr>
                </a:solidFill>
              </a:rPr>
              <a:t>жасалды</a:t>
            </a:r>
            <a:r>
              <a:rPr lang="ru-RU" sz="1200" b="1" dirty="0">
                <a:solidFill>
                  <a:schemeClr val="accent1">
                    <a:lumMod val="75000"/>
                  </a:schemeClr>
                </a:solidFill>
              </a:rPr>
              <a:t>?</a:t>
            </a:r>
            <a:r>
              <a:rPr lang="ru-RU" sz="1200" dirty="0">
                <a:solidFill>
                  <a:schemeClr val="accent1">
                    <a:lumMod val="75000"/>
                  </a:schemeClr>
                </a:solidFill>
              </a:rPr>
              <a:t> </a:t>
            </a:r>
          </a:p>
          <a:p>
            <a:pPr lvl="0" algn="just" defTabSz="914400" eaLnBrk="0" fontAlgn="base" hangingPunct="0">
              <a:lnSpc>
                <a:spcPct val="85000"/>
              </a:lnSpc>
              <a:spcBef>
                <a:spcPts val="300"/>
              </a:spcBef>
              <a:spcAft>
                <a:spcPts val="300"/>
              </a:spcAft>
            </a:pPr>
            <a:r>
              <a:rPr lang="ky-KG" sz="1200" dirty="0"/>
              <a:t>Долбоордун алкагында ишканага жаңы атайын т</a:t>
            </a:r>
            <a:r>
              <a:rPr lang="ru-RU" sz="1200" dirty="0" err="1"/>
              <a:t>ехника</a:t>
            </a:r>
            <a:r>
              <a:rPr lang="ru-RU" sz="1200" dirty="0"/>
              <a:t> </a:t>
            </a:r>
            <a:r>
              <a:rPr lang="en-US" sz="1200" dirty="0"/>
              <a:t>(</a:t>
            </a:r>
            <a:r>
              <a:rPr lang="kk-KZ" sz="1200" dirty="0" err="1"/>
              <a:t>унаалар</a:t>
            </a:r>
            <a:r>
              <a:rPr lang="en-US" sz="1200" dirty="0"/>
              <a:t>)</a:t>
            </a:r>
            <a:r>
              <a:rPr lang="ky-KG" sz="1200" dirty="0"/>
              <a:t> берилди</a:t>
            </a:r>
            <a:r>
              <a:rPr lang="ru-RU" sz="1200" dirty="0"/>
              <a:t>. </a:t>
            </a:r>
            <a:r>
              <a:rPr lang="ru-RU" sz="1200" dirty="0" err="1"/>
              <a:t>Азыр</a:t>
            </a:r>
            <a:r>
              <a:rPr lang="ru-RU" sz="1200" dirty="0"/>
              <a:t> и</a:t>
            </a:r>
            <a:r>
              <a:rPr lang="ky-KG" sz="1200" dirty="0" err="1"/>
              <a:t>шкананын</a:t>
            </a:r>
            <a:r>
              <a:rPr lang="ky-KG" sz="1200" dirty="0"/>
              <a:t> кеңсесинде </a:t>
            </a:r>
            <a:r>
              <a:rPr lang="ru-RU" sz="1200" dirty="0" err="1"/>
              <a:t>капиталдык</a:t>
            </a:r>
            <a:r>
              <a:rPr lang="ru-RU" sz="1200" dirty="0"/>
              <a:t> </a:t>
            </a:r>
            <a:r>
              <a:rPr lang="ky-KG" sz="1200" dirty="0"/>
              <a:t>ремонт жасалып, суу менен камсыздоо тармактарында курулуш иштерин жүргүзүүгө даярдык көрүлүүдө</a:t>
            </a:r>
            <a:r>
              <a:rPr lang="ru-RU" sz="1200" dirty="0"/>
              <a:t>. </a:t>
            </a:r>
            <a:r>
              <a:rPr lang="ky-KG" sz="1200" dirty="0"/>
              <a:t>Бул иш</a:t>
            </a:r>
            <a:r>
              <a:rPr lang="en-US" sz="1200" dirty="0"/>
              <a:t>-</a:t>
            </a:r>
            <a:r>
              <a:rPr lang="kk-KZ" sz="1200" dirty="0" err="1"/>
              <a:t>чаралар</a:t>
            </a:r>
            <a:r>
              <a:rPr lang="ky-KG" sz="1200" dirty="0"/>
              <a:t> жакынкы </a:t>
            </a:r>
            <a:r>
              <a:rPr lang="ru-RU" sz="1200" dirty="0"/>
              <a:t>ара</a:t>
            </a:r>
            <a:r>
              <a:rPr lang="ky-KG" sz="1200" dirty="0"/>
              <a:t>да башталат</a:t>
            </a:r>
            <a:r>
              <a:rPr lang="ru-RU" sz="1200" dirty="0"/>
              <a:t>. </a:t>
            </a:r>
            <a:endParaRPr kumimoji="0" lang="uz-Cyrl-UZ" altLang="ru-RU" sz="1200" b="0" i="0" u="none" strike="noStrike" cap="none" normalizeH="0" baseline="0" dirty="0">
              <a:ln>
                <a:noFill/>
              </a:ln>
              <a:solidFill>
                <a:schemeClr val="tx1"/>
              </a:solidFill>
              <a:effectLst/>
            </a:endParaRPr>
          </a:p>
        </p:txBody>
      </p:sp>
      <p:sp>
        <p:nvSpPr>
          <p:cNvPr id="21" name="TextBox 20">
            <a:extLst>
              <a:ext uri="{FF2B5EF4-FFF2-40B4-BE49-F238E27FC236}">
                <a16:creationId xmlns:a16="http://schemas.microsoft.com/office/drawing/2014/main" id="{79229D0D-381F-8A4E-9E6E-27525319978A}"/>
              </a:ext>
            </a:extLst>
          </p:cNvPr>
          <p:cNvSpPr txBox="1"/>
          <p:nvPr/>
        </p:nvSpPr>
        <p:spPr>
          <a:xfrm>
            <a:off x="6237444" y="386303"/>
            <a:ext cx="5482855" cy="2114169"/>
          </a:xfrm>
          <a:prstGeom prst="rect">
            <a:avLst/>
          </a:prstGeom>
          <a:noFill/>
        </p:spPr>
        <p:txBody>
          <a:bodyPr wrap="square" rtlCol="0">
            <a:spAutoFit/>
          </a:bodyPr>
          <a:lstStyle/>
          <a:p>
            <a:pPr algn="just">
              <a:lnSpc>
                <a:spcPct val="85000"/>
              </a:lnSpc>
              <a:spcBef>
                <a:spcPts val="300"/>
              </a:spcBef>
              <a:spcAft>
                <a:spcPts val="300"/>
              </a:spcAft>
            </a:pPr>
            <a:r>
              <a:rPr lang="ru-RU" sz="1200" b="1" dirty="0" err="1">
                <a:solidFill>
                  <a:schemeClr val="accent1">
                    <a:lumMod val="75000"/>
                  </a:schemeClr>
                </a:solidFill>
              </a:rPr>
              <a:t>Долбоорду</a:t>
            </a:r>
            <a:r>
              <a:rPr lang="ru-RU" sz="1200" b="1" dirty="0">
                <a:solidFill>
                  <a:schemeClr val="accent1">
                    <a:lumMod val="75000"/>
                  </a:schemeClr>
                </a:solidFill>
              </a:rPr>
              <a:t> </a:t>
            </a:r>
            <a:r>
              <a:rPr lang="ky-KG" sz="1200" b="1" dirty="0">
                <a:solidFill>
                  <a:schemeClr val="accent1">
                    <a:lumMod val="75000"/>
                  </a:schemeClr>
                </a:solidFill>
              </a:rPr>
              <a:t>ишке ашыр</a:t>
            </a:r>
            <a:r>
              <a:rPr lang="ru-RU" sz="1200" b="1" dirty="0" err="1">
                <a:solidFill>
                  <a:schemeClr val="accent1">
                    <a:lumMod val="75000"/>
                  </a:schemeClr>
                </a:solidFill>
              </a:rPr>
              <a:t>уу</a:t>
            </a:r>
            <a:r>
              <a:rPr lang="ru-RU" sz="1200" b="1" dirty="0">
                <a:solidFill>
                  <a:schemeClr val="accent1">
                    <a:lumMod val="75000"/>
                  </a:schemeClr>
                </a:solidFill>
              </a:rPr>
              <a:t> </a:t>
            </a:r>
            <a:r>
              <a:rPr lang="ru-RU" sz="1200" b="1" dirty="0" err="1">
                <a:solidFill>
                  <a:schemeClr val="accent1">
                    <a:lumMod val="75000"/>
                  </a:schemeClr>
                </a:solidFill>
              </a:rPr>
              <a:t>мезгилинде</a:t>
            </a:r>
            <a:r>
              <a:rPr lang="ru-RU" sz="1200" b="1" dirty="0">
                <a:solidFill>
                  <a:schemeClr val="accent1">
                    <a:lumMod val="75000"/>
                  </a:schemeClr>
                </a:solidFill>
              </a:rPr>
              <a:t> </a:t>
            </a:r>
            <a:r>
              <a:rPr lang="ru-RU" sz="1200" b="1" dirty="0" err="1">
                <a:solidFill>
                  <a:schemeClr val="accent1">
                    <a:lumMod val="75000"/>
                  </a:schemeClr>
                </a:solidFill>
              </a:rPr>
              <a:t>кандай</a:t>
            </a:r>
            <a:r>
              <a:rPr lang="ru-RU" sz="1200" b="1" dirty="0">
                <a:solidFill>
                  <a:schemeClr val="accent1">
                    <a:lumMod val="75000"/>
                  </a:schemeClr>
                </a:solidFill>
              </a:rPr>
              <a:t> </a:t>
            </a:r>
            <a:r>
              <a:rPr lang="ru-RU" sz="1200" b="1" dirty="0" err="1">
                <a:solidFill>
                  <a:schemeClr val="accent1">
                    <a:lumMod val="75000"/>
                  </a:schemeClr>
                </a:solidFill>
              </a:rPr>
              <a:t>ыңгайсыздыктар</a:t>
            </a:r>
            <a:r>
              <a:rPr lang="ru-RU" sz="1200" b="1" dirty="0">
                <a:solidFill>
                  <a:schemeClr val="accent1">
                    <a:lumMod val="75000"/>
                  </a:schemeClr>
                </a:solidFill>
              </a:rPr>
              <a:t> </a:t>
            </a:r>
            <a:r>
              <a:rPr lang="ru-RU" sz="1200" b="1" dirty="0" err="1">
                <a:solidFill>
                  <a:schemeClr val="accent1">
                    <a:lumMod val="75000"/>
                  </a:schemeClr>
                </a:solidFill>
              </a:rPr>
              <a:t>болушу</a:t>
            </a:r>
            <a:r>
              <a:rPr lang="ru-RU" sz="1200" b="1" dirty="0">
                <a:solidFill>
                  <a:schemeClr val="accent1">
                    <a:lumMod val="75000"/>
                  </a:schemeClr>
                </a:solidFill>
              </a:rPr>
              <a:t> </a:t>
            </a:r>
            <a:r>
              <a:rPr lang="ru-RU" sz="1200" b="1" dirty="0" err="1">
                <a:solidFill>
                  <a:schemeClr val="accent1">
                    <a:lumMod val="75000"/>
                  </a:schemeClr>
                </a:solidFill>
              </a:rPr>
              <a:t>мүмкүн</a:t>
            </a:r>
            <a:r>
              <a:rPr lang="ru-RU" sz="1200" b="1" dirty="0">
                <a:solidFill>
                  <a:schemeClr val="accent1">
                    <a:lumMod val="75000"/>
                  </a:schemeClr>
                </a:solidFill>
              </a:rPr>
              <a:t>?</a:t>
            </a:r>
            <a:endParaRPr lang="ru-RU" sz="1200" dirty="0">
              <a:solidFill>
                <a:schemeClr val="accent1">
                  <a:lumMod val="75000"/>
                </a:schemeClr>
              </a:solidFill>
            </a:endParaRPr>
          </a:p>
          <a:p>
            <a:pPr algn="just">
              <a:lnSpc>
                <a:spcPct val="85000"/>
              </a:lnSpc>
              <a:spcBef>
                <a:spcPts val="300"/>
              </a:spcBef>
              <a:spcAft>
                <a:spcPts val="300"/>
              </a:spcAft>
            </a:pPr>
            <a:r>
              <a:rPr lang="ru-RU" sz="1100" dirty="0" err="1"/>
              <a:t>Курулуш</a:t>
            </a:r>
            <a:r>
              <a:rPr lang="ru-RU" sz="1100" dirty="0"/>
              <a:t> </a:t>
            </a:r>
            <a:r>
              <a:rPr lang="ru-RU" sz="1100" dirty="0" err="1"/>
              <a:t>мезгилинде</a:t>
            </a:r>
            <a:r>
              <a:rPr lang="ru-RU" sz="1100" dirty="0"/>
              <a:t> </a:t>
            </a:r>
            <a:r>
              <a:rPr lang="ru-RU" sz="1100" dirty="0" err="1"/>
              <a:t>чектеш</a:t>
            </a:r>
            <a:r>
              <a:rPr lang="ru-RU" sz="1100" dirty="0"/>
              <a:t> </a:t>
            </a:r>
            <a:r>
              <a:rPr lang="ru-RU" sz="1100" dirty="0" err="1"/>
              <a:t>райондордо</a:t>
            </a:r>
            <a:r>
              <a:rPr lang="ru-RU" sz="1100" dirty="0"/>
              <a:t> </a:t>
            </a:r>
            <a:r>
              <a:rPr lang="ru-RU" sz="1100" dirty="0" err="1"/>
              <a:t>төмөнкү</a:t>
            </a:r>
            <a:r>
              <a:rPr lang="ky-KG" sz="1100" dirty="0"/>
              <a:t>дөй</a:t>
            </a:r>
            <a:r>
              <a:rPr lang="ru-RU" sz="1100" dirty="0"/>
              <a:t> убактылуу ыңгайсыздыктар болушу мүмкүн: ызы-чуу, дирилдөө, чаң, жер кыртышынын жана абанын убактылуу булганышы, калдыктардын пайда болушу, өсүмдүктөр</a:t>
            </a:r>
            <a:r>
              <a:rPr lang="ky-KG" sz="1100" dirty="0"/>
              <a:t>гө</a:t>
            </a:r>
            <a:r>
              <a:rPr lang="ru-RU" sz="1100" dirty="0"/>
              <a:t> жана жаныбарлар</a:t>
            </a:r>
            <a:r>
              <a:rPr lang="ky-KG" sz="1100" dirty="0"/>
              <a:t>га тийгизилүүчү </a:t>
            </a:r>
            <a:r>
              <a:rPr lang="ru-RU" sz="1100" dirty="0"/>
              <a:t>таасир</a:t>
            </a:r>
            <a:r>
              <a:rPr lang="ky-KG" sz="1100" dirty="0"/>
              <a:t>лер</a:t>
            </a:r>
            <a:r>
              <a:rPr lang="ru-RU" sz="1100" dirty="0"/>
              <a:t>. Шаарда суу убактылуу өчүрү</a:t>
            </a:r>
            <a:r>
              <a:rPr lang="ky-KG" sz="1100" dirty="0"/>
              <a:t>лүшү</a:t>
            </a:r>
            <a:r>
              <a:rPr lang="ru-RU" sz="1100" dirty="0"/>
              <a:t> жана айрым жолдор тосмоло</a:t>
            </a:r>
            <a:r>
              <a:rPr lang="ky-KG" sz="1100" dirty="0"/>
              <a:t>нушу мүмкүн</a:t>
            </a:r>
            <a:r>
              <a:rPr lang="ru-RU" sz="1100" dirty="0"/>
              <a:t>.</a:t>
            </a:r>
          </a:p>
          <a:p>
            <a:pPr algn="just">
              <a:lnSpc>
                <a:spcPct val="85000"/>
              </a:lnSpc>
              <a:spcBef>
                <a:spcPts val="300"/>
              </a:spcBef>
              <a:spcAft>
                <a:spcPts val="300"/>
              </a:spcAft>
            </a:pPr>
            <a:r>
              <a:rPr lang="ru-RU" sz="1100" dirty="0"/>
              <a:t>Эгер</a:t>
            </a:r>
            <a:r>
              <a:rPr lang="ky-KG" sz="1100" dirty="0"/>
              <a:t>де</a:t>
            </a:r>
            <a:r>
              <a:rPr lang="ru-RU" sz="1100" dirty="0"/>
              <a:t> биз бул иштерди</a:t>
            </a:r>
            <a:r>
              <a:rPr lang="ky-KG" sz="1100" dirty="0"/>
              <a:t>н бардыгын</a:t>
            </a:r>
            <a:r>
              <a:rPr lang="ru-RU" sz="1100" dirty="0"/>
              <a:t> жүргүзбөсөк, шаар тургундары </a:t>
            </a:r>
            <a:r>
              <a:rPr lang="ky-KG" sz="1100" dirty="0"/>
              <a:t>таза </a:t>
            </a:r>
            <a:r>
              <a:rPr lang="ru-RU" sz="1100" dirty="0"/>
              <a:t>суу жана канализация </a:t>
            </a:r>
            <a:r>
              <a:rPr lang="ky-KG" sz="1100" dirty="0"/>
              <a:t>көйгөйлөрүнө дуушар боло беришет</a:t>
            </a:r>
            <a:r>
              <a:rPr lang="ru-RU" sz="1100" dirty="0"/>
              <a:t>. Биз </a:t>
            </a:r>
            <a:r>
              <a:rPr lang="ky-KG" sz="1100" dirty="0"/>
              <a:t>сиздерден </a:t>
            </a:r>
            <a:r>
              <a:rPr lang="ru-RU" sz="1100" dirty="0"/>
              <a:t>убактылуу </a:t>
            </a:r>
            <a:r>
              <a:rPr lang="ky-KG" sz="1100" dirty="0"/>
              <a:t>ыңгайсыздыктарга</a:t>
            </a:r>
            <a:r>
              <a:rPr lang="ru-RU" sz="1100" dirty="0"/>
              <a:t> түшүнүү менен мамиле кылууңуздарды суранабыз. </a:t>
            </a:r>
          </a:p>
          <a:p>
            <a:pPr algn="just">
              <a:lnSpc>
                <a:spcPct val="85000"/>
              </a:lnSpc>
              <a:spcBef>
                <a:spcPts val="150"/>
              </a:spcBef>
              <a:spcAft>
                <a:spcPts val="150"/>
              </a:spcAft>
            </a:pPr>
            <a:endParaRPr lang="ru-RU" sz="1100" dirty="0"/>
          </a:p>
          <a:p>
            <a:pPr algn="just"/>
            <a:endParaRPr lang="ru-RU" sz="1100" dirty="0"/>
          </a:p>
        </p:txBody>
      </p:sp>
    </p:spTree>
    <p:extLst>
      <p:ext uri="{BB962C8B-B14F-4D97-AF65-F5344CB8AC3E}">
        <p14:creationId xmlns:p14="http://schemas.microsoft.com/office/powerpoint/2010/main" val="3568228870"/>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file>

<file path=customXml/itemProps1.xml><?xml version="1.0" encoding="utf-8"?>
<ds:datastoreItem xmlns:ds="http://schemas.openxmlformats.org/officeDocument/2006/customXml" ds:itemID="{CDAC20F0-18C1-4122-B47F-B1F9AE4071A4}">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{17D77DD9-EE0A-C943-9D07-E40757248952}tf10001073</Template>
  <TotalTime>6741</TotalTime>
  <Words>746</Words>
  <Application>Microsoft Macintosh PowerPoint</Application>
  <PresentationFormat>Широкоэкранный</PresentationFormat>
  <Paragraphs>31</Paragraphs>
  <Slides>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Arial</vt:lpstr>
      <vt:lpstr>Baskerville</vt:lpstr>
      <vt:lpstr>Calibri</vt:lpstr>
      <vt:lpstr>Tw Cen MT</vt:lpstr>
      <vt:lpstr>Капля</vt:lpstr>
      <vt:lpstr>КАРА-СУУ ШААРЫНЫН СУУ МЕНЕН КАМСЫЗДОО ЖАНА КАНАЛИЗАЦИЯ СИСТЕМАСЫН ЖАКШЫРТУУ ДОЛБООРУ ЖӨНҮНДӨ МААЛЫМАТ  </vt:lpstr>
      <vt:lpstr>Презентация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Djamila Aitmatova</dc:creator>
  <cp:keywords>[EBRD]</cp:keywords>
  <cp:lastModifiedBy>Djamila Aitmatova</cp:lastModifiedBy>
  <cp:revision>68</cp:revision>
  <cp:lastPrinted>2020-03-20T10:15:32Z</cp:lastPrinted>
  <dcterms:created xsi:type="dcterms:W3CDTF">2020-02-27T16:17:11Z</dcterms:created>
  <dcterms:modified xsi:type="dcterms:W3CDTF">2020-03-24T16:49:50Z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6695c759-77fa-4973-ab9f-e244fe58a74b</vt:lpwstr>
  </property>
  <property fmtid="{D5CDD505-2E9C-101B-9397-08002B2CF9AE}" pid="3" name="bjDocumentSecurityLabel">
    <vt:lpwstr>This item has no classification</vt:lpwstr>
  </property>
  <property fmtid="{D5CDD505-2E9C-101B-9397-08002B2CF9AE}" pid="4" name="bjSaver">
    <vt:lpwstr>6jb/pIBDGVd7uW6p6geKxzOF6Yd5Wqix</vt:lpwstr>
  </property>
</Properties>
</file>